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0" d="100"/>
          <a:sy n="60" d="100"/>
        </p:scale>
        <p:origin x="82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EF8AB2-571C-4EC8-B6FD-F419FB407E7F}" type="doc">
      <dgm:prSet loTypeId="urn:microsoft.com/office/officeart/2005/8/layout/hProcess9" loCatId="process" qsTypeId="urn:microsoft.com/office/officeart/2005/8/quickstyle/simple1" qsCatId="simple" csTypeId="urn:microsoft.com/office/officeart/2005/8/colors/accent1_2" csCatId="accent1" phldr="1"/>
      <dgm:spPr/>
    </dgm:pt>
    <dgm:pt modelId="{2D0059D4-090D-417F-9CC6-76BF430314EF}">
      <dgm:prSet phldrT="[Text]"/>
      <dgm:spPr>
        <a:solidFill>
          <a:schemeClr val="accent1">
            <a:lumMod val="25000"/>
          </a:schemeClr>
        </a:solidFill>
      </dgm:spPr>
      <dgm:t>
        <a:bodyPr/>
        <a:lstStyle/>
        <a:p>
          <a:r>
            <a:rPr lang="en-US" dirty="0" smtClean="0"/>
            <a:t>Run Phone Bank Wizard</a:t>
          </a:r>
          <a:endParaRPr lang="en-US" dirty="0"/>
        </a:p>
      </dgm:t>
    </dgm:pt>
    <dgm:pt modelId="{D3C012B1-7CEE-4B7E-9700-403ED5065B04}" type="parTrans" cxnId="{0F4BD8E4-BAFB-49D8-89D8-DB42E629D3C9}">
      <dgm:prSet/>
      <dgm:spPr/>
      <dgm:t>
        <a:bodyPr/>
        <a:lstStyle/>
        <a:p>
          <a:endParaRPr lang="en-US"/>
        </a:p>
      </dgm:t>
    </dgm:pt>
    <dgm:pt modelId="{C0B25312-9219-4F52-BD39-783FEC5946A7}" type="sibTrans" cxnId="{0F4BD8E4-BAFB-49D8-89D8-DB42E629D3C9}">
      <dgm:prSet/>
      <dgm:spPr/>
      <dgm:t>
        <a:bodyPr/>
        <a:lstStyle/>
        <a:p>
          <a:endParaRPr lang="en-US"/>
        </a:p>
      </dgm:t>
    </dgm:pt>
    <dgm:pt modelId="{7B0D5CDA-DEAF-4A93-A92E-25905C579D4A}">
      <dgm:prSet phldrT="[Text]"/>
      <dgm:spPr>
        <a:solidFill>
          <a:schemeClr val="accent1">
            <a:lumMod val="50000"/>
          </a:schemeClr>
        </a:solidFill>
      </dgm:spPr>
      <dgm:t>
        <a:bodyPr/>
        <a:lstStyle/>
        <a:p>
          <a:r>
            <a:rPr lang="en-US" dirty="0" smtClean="0"/>
            <a:t>Enable Advocates</a:t>
          </a:r>
          <a:endParaRPr lang="en-US" dirty="0"/>
        </a:p>
      </dgm:t>
    </dgm:pt>
    <dgm:pt modelId="{AC0F01F1-19EC-40F9-B972-0450121B9F72}" type="parTrans" cxnId="{CBEDC30D-6BCD-4544-B5E1-1D06767724E7}">
      <dgm:prSet/>
      <dgm:spPr/>
      <dgm:t>
        <a:bodyPr/>
        <a:lstStyle/>
        <a:p>
          <a:endParaRPr lang="en-US"/>
        </a:p>
      </dgm:t>
    </dgm:pt>
    <dgm:pt modelId="{E0DAA06A-6082-45ED-9ED1-12660D10DBDB}" type="sibTrans" cxnId="{CBEDC30D-6BCD-4544-B5E1-1D06767724E7}">
      <dgm:prSet/>
      <dgm:spPr/>
      <dgm:t>
        <a:bodyPr/>
        <a:lstStyle/>
        <a:p>
          <a:endParaRPr lang="en-US"/>
        </a:p>
      </dgm:t>
    </dgm:pt>
    <dgm:pt modelId="{D9C07A70-E3B1-4B58-893D-7C2F32AC6CDC}">
      <dgm:prSet phldrT="[Text]"/>
      <dgm:spPr>
        <a:solidFill>
          <a:schemeClr val="accent1">
            <a:lumMod val="50000"/>
          </a:schemeClr>
        </a:solidFill>
      </dgm:spPr>
      <dgm:t>
        <a:bodyPr/>
        <a:lstStyle/>
        <a:p>
          <a:r>
            <a:rPr lang="en-US" dirty="0" smtClean="0"/>
            <a:t>Email Advocates</a:t>
          </a:r>
          <a:endParaRPr lang="en-US" dirty="0"/>
        </a:p>
      </dgm:t>
    </dgm:pt>
    <dgm:pt modelId="{837878BC-1787-4086-8524-54D62D358866}" type="parTrans" cxnId="{A8139C3F-03CD-4031-9D1D-BA4A4441F97E}">
      <dgm:prSet/>
      <dgm:spPr/>
      <dgm:t>
        <a:bodyPr/>
        <a:lstStyle/>
        <a:p>
          <a:endParaRPr lang="en-US"/>
        </a:p>
      </dgm:t>
    </dgm:pt>
    <dgm:pt modelId="{0881655B-D55C-4154-B4A9-0C5EE10E429C}" type="sibTrans" cxnId="{A8139C3F-03CD-4031-9D1D-BA4A4441F97E}">
      <dgm:prSet/>
      <dgm:spPr/>
      <dgm:t>
        <a:bodyPr/>
        <a:lstStyle/>
        <a:p>
          <a:endParaRPr lang="en-US"/>
        </a:p>
      </dgm:t>
    </dgm:pt>
    <dgm:pt modelId="{D120811E-1506-4DBA-A437-8CF8C447E7FD}" type="pres">
      <dgm:prSet presAssocID="{D7EF8AB2-571C-4EC8-B6FD-F419FB407E7F}" presName="CompostProcess" presStyleCnt="0">
        <dgm:presLayoutVars>
          <dgm:dir/>
          <dgm:resizeHandles val="exact"/>
        </dgm:presLayoutVars>
      </dgm:prSet>
      <dgm:spPr/>
    </dgm:pt>
    <dgm:pt modelId="{9AD3B41C-D872-4DCD-9703-E5BCC8E6E3D2}" type="pres">
      <dgm:prSet presAssocID="{D7EF8AB2-571C-4EC8-B6FD-F419FB407E7F}" presName="arrow" presStyleLbl="bgShp" presStyleIdx="0" presStyleCnt="1"/>
      <dgm:spPr>
        <a:solidFill>
          <a:schemeClr val="accent1"/>
        </a:solidFill>
      </dgm:spPr>
    </dgm:pt>
    <dgm:pt modelId="{7DA258ED-CC0D-402B-9C0F-5A8C20540D1F}" type="pres">
      <dgm:prSet presAssocID="{D7EF8AB2-571C-4EC8-B6FD-F419FB407E7F}" presName="linearProcess" presStyleCnt="0"/>
      <dgm:spPr/>
    </dgm:pt>
    <dgm:pt modelId="{9113C598-C736-4D72-8443-3C15B5D99295}" type="pres">
      <dgm:prSet presAssocID="{2D0059D4-090D-417F-9CC6-76BF430314EF}" presName="textNode" presStyleLbl="node1" presStyleIdx="0" presStyleCnt="3">
        <dgm:presLayoutVars>
          <dgm:bulletEnabled val="1"/>
        </dgm:presLayoutVars>
      </dgm:prSet>
      <dgm:spPr/>
      <dgm:t>
        <a:bodyPr/>
        <a:lstStyle/>
        <a:p>
          <a:endParaRPr lang="en-US"/>
        </a:p>
      </dgm:t>
    </dgm:pt>
    <dgm:pt modelId="{7CDBA629-1E63-4790-950F-2C7A72D56573}" type="pres">
      <dgm:prSet presAssocID="{C0B25312-9219-4F52-BD39-783FEC5946A7}" presName="sibTrans" presStyleCnt="0"/>
      <dgm:spPr/>
    </dgm:pt>
    <dgm:pt modelId="{47FB87DB-16F7-4F20-91EB-33E4CFF78888}" type="pres">
      <dgm:prSet presAssocID="{7B0D5CDA-DEAF-4A93-A92E-25905C579D4A}" presName="textNode" presStyleLbl="node1" presStyleIdx="1" presStyleCnt="3">
        <dgm:presLayoutVars>
          <dgm:bulletEnabled val="1"/>
        </dgm:presLayoutVars>
      </dgm:prSet>
      <dgm:spPr/>
      <dgm:t>
        <a:bodyPr/>
        <a:lstStyle/>
        <a:p>
          <a:endParaRPr lang="en-US"/>
        </a:p>
      </dgm:t>
    </dgm:pt>
    <dgm:pt modelId="{EB0E1764-F9E0-47FE-B4AE-2CAB5CD49C75}" type="pres">
      <dgm:prSet presAssocID="{E0DAA06A-6082-45ED-9ED1-12660D10DBDB}" presName="sibTrans" presStyleCnt="0"/>
      <dgm:spPr/>
    </dgm:pt>
    <dgm:pt modelId="{DCBB513D-48FF-4267-8B88-06CCD1196717}" type="pres">
      <dgm:prSet presAssocID="{D9C07A70-E3B1-4B58-893D-7C2F32AC6CDC}" presName="textNode" presStyleLbl="node1" presStyleIdx="2" presStyleCnt="3">
        <dgm:presLayoutVars>
          <dgm:bulletEnabled val="1"/>
        </dgm:presLayoutVars>
      </dgm:prSet>
      <dgm:spPr/>
      <dgm:t>
        <a:bodyPr/>
        <a:lstStyle/>
        <a:p>
          <a:endParaRPr lang="en-US"/>
        </a:p>
      </dgm:t>
    </dgm:pt>
  </dgm:ptLst>
  <dgm:cxnLst>
    <dgm:cxn modelId="{CBEDC30D-6BCD-4544-B5E1-1D06767724E7}" srcId="{D7EF8AB2-571C-4EC8-B6FD-F419FB407E7F}" destId="{7B0D5CDA-DEAF-4A93-A92E-25905C579D4A}" srcOrd="1" destOrd="0" parTransId="{AC0F01F1-19EC-40F9-B972-0450121B9F72}" sibTransId="{E0DAA06A-6082-45ED-9ED1-12660D10DBDB}"/>
    <dgm:cxn modelId="{C6C25EE1-804C-4C90-914D-2AD76F8D24F3}" type="presOf" srcId="{D7EF8AB2-571C-4EC8-B6FD-F419FB407E7F}" destId="{D120811E-1506-4DBA-A437-8CF8C447E7FD}" srcOrd="0" destOrd="0" presId="urn:microsoft.com/office/officeart/2005/8/layout/hProcess9"/>
    <dgm:cxn modelId="{A8139C3F-03CD-4031-9D1D-BA4A4441F97E}" srcId="{D7EF8AB2-571C-4EC8-B6FD-F419FB407E7F}" destId="{D9C07A70-E3B1-4B58-893D-7C2F32AC6CDC}" srcOrd="2" destOrd="0" parTransId="{837878BC-1787-4086-8524-54D62D358866}" sibTransId="{0881655B-D55C-4154-B4A9-0C5EE10E429C}"/>
    <dgm:cxn modelId="{0F4BD8E4-BAFB-49D8-89D8-DB42E629D3C9}" srcId="{D7EF8AB2-571C-4EC8-B6FD-F419FB407E7F}" destId="{2D0059D4-090D-417F-9CC6-76BF430314EF}" srcOrd="0" destOrd="0" parTransId="{D3C012B1-7CEE-4B7E-9700-403ED5065B04}" sibTransId="{C0B25312-9219-4F52-BD39-783FEC5946A7}"/>
    <dgm:cxn modelId="{C9EADF55-93D5-4837-850D-3CAD719C2775}" type="presOf" srcId="{2D0059D4-090D-417F-9CC6-76BF430314EF}" destId="{9113C598-C736-4D72-8443-3C15B5D99295}" srcOrd="0" destOrd="0" presId="urn:microsoft.com/office/officeart/2005/8/layout/hProcess9"/>
    <dgm:cxn modelId="{72964C3B-05F7-4371-9CFF-6DF5C86E3E24}" type="presOf" srcId="{7B0D5CDA-DEAF-4A93-A92E-25905C579D4A}" destId="{47FB87DB-16F7-4F20-91EB-33E4CFF78888}" srcOrd="0" destOrd="0" presId="urn:microsoft.com/office/officeart/2005/8/layout/hProcess9"/>
    <dgm:cxn modelId="{F265BA92-A721-46DC-A143-96B9AFB483D7}" type="presOf" srcId="{D9C07A70-E3B1-4B58-893D-7C2F32AC6CDC}" destId="{DCBB513D-48FF-4267-8B88-06CCD1196717}" srcOrd="0" destOrd="0" presId="urn:microsoft.com/office/officeart/2005/8/layout/hProcess9"/>
    <dgm:cxn modelId="{908782E7-A691-44ED-B05F-C5D4E6C96232}" type="presParOf" srcId="{D120811E-1506-4DBA-A437-8CF8C447E7FD}" destId="{9AD3B41C-D872-4DCD-9703-E5BCC8E6E3D2}" srcOrd="0" destOrd="0" presId="urn:microsoft.com/office/officeart/2005/8/layout/hProcess9"/>
    <dgm:cxn modelId="{9D6750B9-95AD-4761-99D9-6FB83CD8265F}" type="presParOf" srcId="{D120811E-1506-4DBA-A437-8CF8C447E7FD}" destId="{7DA258ED-CC0D-402B-9C0F-5A8C20540D1F}" srcOrd="1" destOrd="0" presId="urn:microsoft.com/office/officeart/2005/8/layout/hProcess9"/>
    <dgm:cxn modelId="{54357038-421F-45C1-B730-D3829291ADE0}" type="presParOf" srcId="{7DA258ED-CC0D-402B-9C0F-5A8C20540D1F}" destId="{9113C598-C736-4D72-8443-3C15B5D99295}" srcOrd="0" destOrd="0" presId="urn:microsoft.com/office/officeart/2005/8/layout/hProcess9"/>
    <dgm:cxn modelId="{5052D54C-6E56-421F-BC8B-331DA486012E}" type="presParOf" srcId="{7DA258ED-CC0D-402B-9C0F-5A8C20540D1F}" destId="{7CDBA629-1E63-4790-950F-2C7A72D56573}" srcOrd="1" destOrd="0" presId="urn:microsoft.com/office/officeart/2005/8/layout/hProcess9"/>
    <dgm:cxn modelId="{5B0470C4-21F7-477F-BC7D-9A66C09F57E7}" type="presParOf" srcId="{7DA258ED-CC0D-402B-9C0F-5A8C20540D1F}" destId="{47FB87DB-16F7-4F20-91EB-33E4CFF78888}" srcOrd="2" destOrd="0" presId="urn:microsoft.com/office/officeart/2005/8/layout/hProcess9"/>
    <dgm:cxn modelId="{D2F1E3DC-2500-4A91-8A17-538BD2739ED3}" type="presParOf" srcId="{7DA258ED-CC0D-402B-9C0F-5A8C20540D1F}" destId="{EB0E1764-F9E0-47FE-B4AE-2CAB5CD49C75}" srcOrd="3" destOrd="0" presId="urn:microsoft.com/office/officeart/2005/8/layout/hProcess9"/>
    <dgm:cxn modelId="{2603449B-64AB-48BB-969F-07EF3275CC05}" type="presParOf" srcId="{7DA258ED-CC0D-402B-9C0F-5A8C20540D1F}" destId="{DCBB513D-48FF-4267-8B88-06CCD1196717}"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D3B41C-D872-4DCD-9703-E5BCC8E6E3D2}">
      <dsp:nvSpPr>
        <dsp:cNvPr id="0" name=""/>
        <dsp:cNvSpPr/>
      </dsp:nvSpPr>
      <dsp:spPr>
        <a:xfrm>
          <a:off x="622934" y="0"/>
          <a:ext cx="7059930" cy="4165600"/>
        </a:xfrm>
        <a:prstGeom prst="rightArrow">
          <a:avLst/>
        </a:prstGeom>
        <a:solidFill>
          <a:schemeClr val="accent1"/>
        </a:solidFill>
        <a:ln>
          <a:noFill/>
        </a:ln>
        <a:effectLst/>
      </dsp:spPr>
      <dsp:style>
        <a:lnRef idx="0">
          <a:scrgbClr r="0" g="0" b="0"/>
        </a:lnRef>
        <a:fillRef idx="1">
          <a:scrgbClr r="0" g="0" b="0"/>
        </a:fillRef>
        <a:effectRef idx="0">
          <a:scrgbClr r="0" g="0" b="0"/>
        </a:effectRef>
        <a:fontRef idx="minor"/>
      </dsp:style>
    </dsp:sp>
    <dsp:sp modelId="{9113C598-C736-4D72-8443-3C15B5D99295}">
      <dsp:nvSpPr>
        <dsp:cNvPr id="0" name=""/>
        <dsp:cNvSpPr/>
      </dsp:nvSpPr>
      <dsp:spPr>
        <a:xfrm>
          <a:off x="8922" y="1249680"/>
          <a:ext cx="2673429" cy="1666240"/>
        </a:xfrm>
        <a:prstGeom prst="roundRect">
          <a:avLst/>
        </a:prstGeom>
        <a:solidFill>
          <a:schemeClr val="accent1">
            <a:lumMod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Run Phone Bank Wizard</a:t>
          </a:r>
          <a:endParaRPr lang="en-US" sz="3400" kern="1200" dirty="0"/>
        </a:p>
      </dsp:txBody>
      <dsp:txXfrm>
        <a:off x="90261" y="1331019"/>
        <a:ext cx="2510751" cy="1503562"/>
      </dsp:txXfrm>
    </dsp:sp>
    <dsp:sp modelId="{47FB87DB-16F7-4F20-91EB-33E4CFF78888}">
      <dsp:nvSpPr>
        <dsp:cNvPr id="0" name=""/>
        <dsp:cNvSpPr/>
      </dsp:nvSpPr>
      <dsp:spPr>
        <a:xfrm>
          <a:off x="2816185" y="1249680"/>
          <a:ext cx="2673429" cy="1666240"/>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Enable Advocates</a:t>
          </a:r>
          <a:endParaRPr lang="en-US" sz="3400" kern="1200" dirty="0"/>
        </a:p>
      </dsp:txBody>
      <dsp:txXfrm>
        <a:off x="2897524" y="1331019"/>
        <a:ext cx="2510751" cy="1503562"/>
      </dsp:txXfrm>
    </dsp:sp>
    <dsp:sp modelId="{DCBB513D-48FF-4267-8B88-06CCD1196717}">
      <dsp:nvSpPr>
        <dsp:cNvPr id="0" name=""/>
        <dsp:cNvSpPr/>
      </dsp:nvSpPr>
      <dsp:spPr>
        <a:xfrm>
          <a:off x="5623448" y="1249680"/>
          <a:ext cx="2673429" cy="1666240"/>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Email Advocates</a:t>
          </a:r>
          <a:endParaRPr lang="en-US" sz="3400" kern="1200" dirty="0"/>
        </a:p>
      </dsp:txBody>
      <dsp:txXfrm>
        <a:off x="5704787" y="1331019"/>
        <a:ext cx="2510751" cy="150356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4ABF10-BDBD-4A85-9A09-DC7580C9718E}" type="datetimeFigureOut">
              <a:rPr lang="en-US" smtClean="0"/>
              <a:t>11/7/2017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607F8C-6AD6-4231-86DB-B94B5108C3C4}" type="slidenum">
              <a:rPr lang="en-US" smtClean="0"/>
              <a:t>‹#›</a:t>
            </a:fld>
            <a:endParaRPr lang="en-US"/>
          </a:p>
        </p:txBody>
      </p:sp>
    </p:spTree>
    <p:extLst>
      <p:ext uri="{BB962C8B-B14F-4D97-AF65-F5344CB8AC3E}">
        <p14:creationId xmlns:p14="http://schemas.microsoft.com/office/powerpoint/2010/main" val="3522201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37082-C36C-4E69-A35D-3F12B4D7C45E}"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41342398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37082-C36C-4E69-A35D-3F12B4D7C45E}"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785124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37082-C36C-4E69-A35D-3F12B4D7C45E}"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6773762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37082-C36C-4E69-A35D-3F12B4D7C45E}"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9861406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37082-C36C-4E69-A35D-3F12B4D7C45E}"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176290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37082-C36C-4E69-A35D-3F12B4D7C45E}"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8461250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37082-C36C-4E69-A35D-3F12B4D7C45E}"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6861010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37082-C36C-4E69-A35D-3F12B4D7C45E}"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41455069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37082-C36C-4E69-A35D-3F12B4D7C45E}"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7433556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37082-C36C-4E69-A35D-3F12B4D7C45E}"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6071525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37082-C36C-4E69-A35D-3F12B4D7C45E}"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355230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37082-C36C-4E69-A35D-3F12B4D7C45E}"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41839538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37082-C36C-4E69-A35D-3F12B4D7C45E}"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3422791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5461" indent="-286715" eaLnBrk="0" hangingPunct="0">
              <a:defRPr>
                <a:solidFill>
                  <a:schemeClr val="tx1"/>
                </a:solidFill>
                <a:latin typeface="Arial" charset="0"/>
              </a:defRPr>
            </a:lvl2pPr>
            <a:lvl3pPr marL="1146863" indent="-229372" eaLnBrk="0" hangingPunct="0">
              <a:defRPr>
                <a:solidFill>
                  <a:schemeClr val="tx1"/>
                </a:solidFill>
                <a:latin typeface="Arial" charset="0"/>
              </a:defRPr>
            </a:lvl3pPr>
            <a:lvl4pPr marL="1605607" indent="-229372" eaLnBrk="0" hangingPunct="0">
              <a:defRPr>
                <a:solidFill>
                  <a:schemeClr val="tx1"/>
                </a:solidFill>
                <a:latin typeface="Arial" charset="0"/>
              </a:defRPr>
            </a:lvl4pPr>
            <a:lvl5pPr marL="2064353" indent="-229372" eaLnBrk="0" hangingPunct="0">
              <a:defRPr>
                <a:solidFill>
                  <a:schemeClr val="tx1"/>
                </a:solidFill>
                <a:latin typeface="Arial" charset="0"/>
              </a:defRPr>
            </a:lvl5pPr>
            <a:lvl6pPr marL="2523097" indent="-229372" eaLnBrk="0" fontAlgn="base" hangingPunct="0">
              <a:spcBef>
                <a:spcPct val="0"/>
              </a:spcBef>
              <a:spcAft>
                <a:spcPct val="0"/>
              </a:spcAft>
              <a:defRPr>
                <a:solidFill>
                  <a:schemeClr val="tx1"/>
                </a:solidFill>
                <a:latin typeface="Arial" charset="0"/>
              </a:defRPr>
            </a:lvl6pPr>
            <a:lvl7pPr marL="2981842" indent="-229372" eaLnBrk="0" fontAlgn="base" hangingPunct="0">
              <a:spcBef>
                <a:spcPct val="0"/>
              </a:spcBef>
              <a:spcAft>
                <a:spcPct val="0"/>
              </a:spcAft>
              <a:defRPr>
                <a:solidFill>
                  <a:schemeClr val="tx1"/>
                </a:solidFill>
                <a:latin typeface="Arial" charset="0"/>
              </a:defRPr>
            </a:lvl7pPr>
            <a:lvl8pPr marL="3440588" indent="-229372" eaLnBrk="0" fontAlgn="base" hangingPunct="0">
              <a:spcBef>
                <a:spcPct val="0"/>
              </a:spcBef>
              <a:spcAft>
                <a:spcPct val="0"/>
              </a:spcAft>
              <a:defRPr>
                <a:solidFill>
                  <a:schemeClr val="tx1"/>
                </a:solidFill>
                <a:latin typeface="Arial" charset="0"/>
              </a:defRPr>
            </a:lvl8pPr>
            <a:lvl9pPr marL="3899332" indent="-229372" eaLnBrk="0" fontAlgn="base" hangingPunct="0">
              <a:spcBef>
                <a:spcPct val="0"/>
              </a:spcBef>
              <a:spcAft>
                <a:spcPct val="0"/>
              </a:spcAft>
              <a:defRPr>
                <a:solidFill>
                  <a:schemeClr val="tx1"/>
                </a:solidFill>
                <a:latin typeface="Arial" charset="0"/>
              </a:defRPr>
            </a:lvl9pPr>
          </a:lstStyle>
          <a:p>
            <a:pPr eaLnBrk="1" hangingPunct="1"/>
            <a:fld id="{F68BD40B-7C6F-4552-8E53-469EBD71245C}" type="slidenum">
              <a:rPr lang="en-US" smtClean="0"/>
              <a:pPr eaLnBrk="1" hangingPunct="1"/>
              <a:t>21</a:t>
            </a:fld>
            <a:endParaRPr lang="en-US" smtClean="0"/>
          </a:p>
        </p:txBody>
      </p:sp>
    </p:spTree>
    <p:extLst>
      <p:ext uri="{BB962C8B-B14F-4D97-AF65-F5344CB8AC3E}">
        <p14:creationId xmlns:p14="http://schemas.microsoft.com/office/powerpoint/2010/main" val="895034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37082-C36C-4E69-A35D-3F12B4D7C45E}"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786423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37082-C36C-4E69-A35D-3F12B4D7C45E}"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429459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37082-C36C-4E69-A35D-3F12B4D7C45E}"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450917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37082-C36C-4E69-A35D-3F12B4D7C45E}"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872443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37082-C36C-4E69-A35D-3F12B4D7C45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161873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37082-C36C-4E69-A35D-3F12B4D7C45E}"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507893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37082-C36C-4E69-A35D-3F12B4D7C45E}"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705021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2FDE18-942D-45C4-A2B9-A464581ED7AE}"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49011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448E72-440A-41CC-B427-867E48FBFADC}"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57C21AA-C3E0-4D2D-9E0B-B642642AB606}" type="slidenum">
              <a:rPr lang="en-US" smtClean="0"/>
              <a:t>‹#›</a:t>
            </a:fld>
            <a:endParaRPr lang="en-US"/>
          </a:p>
        </p:txBody>
      </p:sp>
    </p:spTree>
    <p:extLst>
      <p:ext uri="{BB962C8B-B14F-4D97-AF65-F5344CB8AC3E}">
        <p14:creationId xmlns:p14="http://schemas.microsoft.com/office/powerpoint/2010/main" val="3573319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448E72-440A-41CC-B427-867E48FBFADC}"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57C21AA-C3E0-4D2D-9E0B-B642642AB606}" type="slidenum">
              <a:rPr lang="en-US" smtClean="0"/>
              <a:t>‹#›</a:t>
            </a:fld>
            <a:endParaRPr lang="en-US"/>
          </a:p>
        </p:txBody>
      </p:sp>
    </p:spTree>
    <p:extLst>
      <p:ext uri="{BB962C8B-B14F-4D97-AF65-F5344CB8AC3E}">
        <p14:creationId xmlns:p14="http://schemas.microsoft.com/office/powerpoint/2010/main" val="4165465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448E72-440A-41CC-B427-867E48FBFADC}"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78713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448E72-440A-41CC-B427-867E48FBFADC}"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77127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448E72-440A-41CC-B427-867E48FBFADC}"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11169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448E72-440A-41CC-B427-867E48FBFADC}" type="datetimeFigureOut">
              <a:rPr lang="en-US" smtClean="0"/>
              <a:t>11/7/2017</a:t>
            </a:fld>
            <a:endParaRPr lang="en-US"/>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591965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448E72-440A-41CC-B427-867E48FBFADC}" type="datetimeFigureOut">
              <a:rPr lang="en-US" smtClean="0"/>
              <a:t>11/7/2017</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90165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448E72-440A-41CC-B427-867E48FBFADC}" type="datetimeFigureOut">
              <a:rPr lang="en-US" smtClean="0"/>
              <a:t>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57C21AA-C3E0-4D2D-9E0B-B642642AB606}" type="slidenum">
              <a:rPr lang="en-US" smtClean="0"/>
              <a:t>‹#›</a:t>
            </a:fld>
            <a:endParaRPr lang="en-US"/>
          </a:p>
        </p:txBody>
      </p:sp>
    </p:spTree>
    <p:extLst>
      <p:ext uri="{BB962C8B-B14F-4D97-AF65-F5344CB8AC3E}">
        <p14:creationId xmlns:p14="http://schemas.microsoft.com/office/powerpoint/2010/main" val="808731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448E72-440A-41CC-B427-867E48FBFADC}"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57C21AA-C3E0-4D2D-9E0B-B642642AB606}" type="slidenum">
              <a:rPr lang="en-US" smtClean="0"/>
              <a:t>‹#›</a:t>
            </a:fld>
            <a:endParaRPr lang="en-US"/>
          </a:p>
        </p:txBody>
      </p:sp>
    </p:spTree>
    <p:extLst>
      <p:ext uri="{BB962C8B-B14F-4D97-AF65-F5344CB8AC3E}">
        <p14:creationId xmlns:p14="http://schemas.microsoft.com/office/powerpoint/2010/main" val="887768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448E72-440A-41CC-B427-867E48FBFADC}"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57C21AA-C3E0-4D2D-9E0B-B642642AB606}" type="slidenum">
              <a:rPr lang="en-US" smtClean="0"/>
              <a:t>‹#›</a:t>
            </a:fld>
            <a:endParaRPr lang="en-US"/>
          </a:p>
        </p:txBody>
      </p:sp>
    </p:spTree>
    <p:extLst>
      <p:ext uri="{BB962C8B-B14F-4D97-AF65-F5344CB8AC3E}">
        <p14:creationId xmlns:p14="http://schemas.microsoft.com/office/powerpoint/2010/main" val="3842710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3">
            <a:extLst>
              <a:ext uri="{BEBA8EAE-BF5A-486C-A8C5-ECC9F3942E4B}">
                <a14:imgProps xmlns:a14="http://schemas.microsoft.com/office/drawing/2010/main">
                  <a14:imgLayer r:embed="rId14">
                    <a14:imgEffect>
                      <a14:sharpenSoften amount="-25000"/>
                    </a14:imgEffect>
                    <a14:imgEffect>
                      <a14:brightnessContrast contrast="40000"/>
                    </a14:imgEffect>
                  </a14:imgLayer>
                </a14:imgProps>
              </a:ext>
              <a:ext uri="{28A0092B-C50C-407E-A947-70E740481C1C}">
                <a14:useLocalDpi xmlns:a14="http://schemas.microsoft.com/office/drawing/2010/main" val="0"/>
              </a:ext>
            </a:extLst>
          </a:blip>
          <a:srcRect l="8087" t="1" r="16006" b="246"/>
          <a:stretch/>
        </p:blipFill>
        <p:spPr>
          <a:xfrm>
            <a:off x="1"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48E72-440A-41CC-B427-867E48FBFADC}" type="datetimeFigureOut">
              <a:rPr lang="en-US" smtClean="0"/>
              <a:t>11/7/2017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pic>
        <p:nvPicPr>
          <p:cNvPr id="8" name="Picture 7"/>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391400" y="5822209"/>
            <a:ext cx="1300776" cy="838095"/>
          </a:xfrm>
          <a:prstGeom prst="rect">
            <a:avLst/>
          </a:prstGeom>
        </p:spPr>
      </p:pic>
    </p:spTree>
    <p:extLst>
      <p:ext uri="{BB962C8B-B14F-4D97-AF65-F5344CB8AC3E}">
        <p14:creationId xmlns:p14="http://schemas.microsoft.com/office/powerpoint/2010/main" val="317355824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sz="4400" kern="1200">
          <a:solidFill>
            <a:schemeClr val="tx1"/>
          </a:solidFill>
          <a:latin typeface="Garamond" panose="02020404030301010803"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aramond" panose="020204040303010108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aramond" panose="020204040303010108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aramond" panose="020204040303010108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aramond" panose="020204040303010108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aramond" panose="020204040303010108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b="13974"/>
          <a:stretch/>
        </p:blipFill>
        <p:spPr>
          <a:xfrm>
            <a:off x="381000" y="1041400"/>
            <a:ext cx="4019550" cy="4610463"/>
          </a:xfrm>
          <a:prstGeom prst="rect">
            <a:avLst/>
          </a:prstGeom>
        </p:spPr>
      </p:pic>
      <p:sp>
        <p:nvSpPr>
          <p:cNvPr id="4098" name="Rectangle 2"/>
          <p:cNvSpPr>
            <a:spLocks noGrp="1" noChangeArrowheads="1"/>
          </p:cNvSpPr>
          <p:nvPr>
            <p:ph type="title"/>
          </p:nvPr>
        </p:nvSpPr>
        <p:spPr>
          <a:xfrm>
            <a:off x="152400" y="381000"/>
            <a:ext cx="8839200" cy="762000"/>
          </a:xfrm>
        </p:spPr>
        <p:txBody>
          <a:bodyPr/>
          <a:lstStyle/>
          <a:p>
            <a:pPr algn="l" eaLnBrk="1" hangingPunct="1"/>
            <a:r>
              <a:rPr lang="en-US" sz="3200" b="1" dirty="0">
                <a:solidFill>
                  <a:srgbClr val="C00000"/>
                </a:solidFill>
              </a:rPr>
              <a:t>Phone-a-Friend – Phone Bank Wizard</a:t>
            </a:r>
            <a:endParaRPr lang="en-US" sz="3200" b="1" dirty="0" smtClean="0">
              <a:solidFill>
                <a:srgbClr val="C00000"/>
              </a:solidFill>
            </a:endParaRPr>
          </a:p>
        </p:txBody>
      </p:sp>
      <p:sp>
        <p:nvSpPr>
          <p:cNvPr id="4099" name="Rectangle 3"/>
          <p:cNvSpPr>
            <a:spLocks noGrp="1" noChangeArrowheads="1"/>
          </p:cNvSpPr>
          <p:nvPr>
            <p:ph idx="1"/>
          </p:nvPr>
        </p:nvSpPr>
        <p:spPr>
          <a:xfrm>
            <a:off x="4724400" y="1143000"/>
            <a:ext cx="4267200" cy="5139869"/>
          </a:xfrm>
        </p:spPr>
        <p:txBody>
          <a:bodyPr wrap="square">
            <a:spAutoFit/>
          </a:bodyPr>
          <a:lstStyle/>
          <a:p>
            <a:pPr marL="0" indent="0">
              <a:buNone/>
            </a:pPr>
            <a:r>
              <a:rPr lang="en-US" sz="2000" b="1" dirty="0" smtClean="0">
                <a:solidFill>
                  <a:srgbClr val="002060"/>
                </a:solidFill>
              </a:rPr>
              <a:t>What to prepare:</a:t>
            </a:r>
          </a:p>
          <a:p>
            <a:pPr marL="514350" indent="-514350">
              <a:buFont typeface="+mj-lt"/>
              <a:buAutoNum type="arabicPeriod"/>
            </a:pPr>
            <a:r>
              <a:rPr lang="en-US" sz="2000" b="1" dirty="0" smtClean="0">
                <a:solidFill>
                  <a:srgbClr val="002060"/>
                </a:solidFill>
              </a:rPr>
              <a:t>Create event.</a:t>
            </a:r>
          </a:p>
          <a:p>
            <a:pPr marL="514350" indent="-514350">
              <a:buFont typeface="+mj-lt"/>
              <a:buAutoNum type="arabicPeriod"/>
            </a:pPr>
            <a:r>
              <a:rPr lang="en-US" sz="2000" b="1" dirty="0" smtClean="0">
                <a:solidFill>
                  <a:srgbClr val="002060"/>
                </a:solidFill>
              </a:rPr>
              <a:t>Create phone bank </a:t>
            </a:r>
            <a:r>
              <a:rPr lang="en-US" sz="2000" b="1" dirty="0" err="1" smtClean="0">
                <a:solidFill>
                  <a:srgbClr val="002060"/>
                </a:solidFill>
              </a:rPr>
              <a:t>webform</a:t>
            </a:r>
            <a:r>
              <a:rPr lang="en-US" sz="2000" b="1" dirty="0" smtClean="0">
                <a:solidFill>
                  <a:srgbClr val="002060"/>
                </a:solidFill>
              </a:rPr>
              <a:t> for specific phone bank, link event, update engagement levels. </a:t>
            </a:r>
            <a:r>
              <a:rPr lang="en-US" sz="2000" b="1" dirty="0" smtClean="0">
                <a:solidFill>
                  <a:srgbClr val="C00000"/>
                </a:solidFill>
              </a:rPr>
              <a:t>*</a:t>
            </a:r>
          </a:p>
          <a:p>
            <a:pPr marL="514350" indent="-514350">
              <a:buFont typeface="+mj-lt"/>
              <a:buAutoNum type="arabicPeriod"/>
            </a:pPr>
            <a:r>
              <a:rPr lang="en-US" sz="2000" b="1" dirty="0" smtClean="0">
                <a:solidFill>
                  <a:srgbClr val="002060"/>
                </a:solidFill>
              </a:rPr>
              <a:t>Refine target list and upload.</a:t>
            </a:r>
          </a:p>
          <a:p>
            <a:pPr marL="514350" indent="-514350">
              <a:buFont typeface="+mj-lt"/>
              <a:buAutoNum type="arabicPeriod"/>
            </a:pPr>
            <a:r>
              <a:rPr lang="en-US" sz="2000" b="1" dirty="0" smtClean="0">
                <a:solidFill>
                  <a:srgbClr val="002060"/>
                </a:solidFill>
              </a:rPr>
              <a:t>Upload volunteer list (.csv file with names and NRDS numbers for each volunteer).</a:t>
            </a:r>
          </a:p>
          <a:p>
            <a:pPr marL="514350" indent="-514350">
              <a:buFont typeface="+mj-lt"/>
              <a:buAutoNum type="arabicPeriod"/>
            </a:pPr>
            <a:r>
              <a:rPr lang="en-US" sz="2000" b="1" dirty="0" smtClean="0">
                <a:solidFill>
                  <a:srgbClr val="002060"/>
                </a:solidFill>
              </a:rPr>
              <a:t>Draft 3 auto-generated emails.  These emails will be sent during the phone bank by your volunteers.</a:t>
            </a:r>
          </a:p>
          <a:p>
            <a:pPr marL="514350" indent="-514350">
              <a:buFont typeface="+mj-lt"/>
              <a:buAutoNum type="arabicPeriod"/>
            </a:pPr>
            <a:r>
              <a:rPr lang="en-US" sz="2000" b="1" dirty="0" smtClean="0">
                <a:solidFill>
                  <a:srgbClr val="002060"/>
                </a:solidFill>
              </a:rPr>
              <a:t>Draft phone bank call script.</a:t>
            </a:r>
          </a:p>
          <a:p>
            <a:pPr marL="0" indent="0">
              <a:buNone/>
            </a:pPr>
            <a:endParaRPr lang="en-US" sz="2000" b="1" dirty="0" smtClean="0">
              <a:solidFill>
                <a:srgbClr val="002060"/>
              </a:solidFill>
            </a:endParaRPr>
          </a:p>
        </p:txBody>
      </p:sp>
      <p:sp>
        <p:nvSpPr>
          <p:cNvPr id="3" name="TextBox 2"/>
          <p:cNvSpPr txBox="1"/>
          <p:nvPr/>
        </p:nvSpPr>
        <p:spPr>
          <a:xfrm>
            <a:off x="381000" y="5791200"/>
            <a:ext cx="4019550" cy="738664"/>
          </a:xfrm>
          <a:prstGeom prst="rect">
            <a:avLst/>
          </a:prstGeom>
          <a:noFill/>
        </p:spPr>
        <p:txBody>
          <a:bodyPr wrap="square" rtlCol="0">
            <a:spAutoFit/>
          </a:bodyPr>
          <a:lstStyle/>
          <a:p>
            <a:r>
              <a:rPr lang="en-US" sz="1400" b="1" dirty="0" smtClean="0">
                <a:solidFill>
                  <a:srgbClr val="C00000"/>
                </a:solidFill>
                <a:latin typeface="Garamond" panose="02020404030301010803" pitchFamily="18" charset="0"/>
              </a:rPr>
              <a:t>* State </a:t>
            </a:r>
            <a:r>
              <a:rPr lang="en-US" sz="1400" b="1" dirty="0" smtClean="0">
                <a:solidFill>
                  <a:srgbClr val="C00000"/>
                </a:solidFill>
                <a:latin typeface="Garamond" panose="02020404030301010803" pitchFamily="18" charset="0"/>
              </a:rPr>
              <a:t>associations </a:t>
            </a:r>
            <a:r>
              <a:rPr lang="en-US" sz="1400" b="1" dirty="0" smtClean="0">
                <a:solidFill>
                  <a:srgbClr val="C00000"/>
                </a:solidFill>
                <a:latin typeface="Garamond" panose="02020404030301010803" pitchFamily="18" charset="0"/>
              </a:rPr>
              <a:t>update </a:t>
            </a:r>
            <a:r>
              <a:rPr lang="en-US" sz="1400" b="1" dirty="0" err="1" smtClean="0">
                <a:solidFill>
                  <a:srgbClr val="C00000"/>
                </a:solidFill>
                <a:latin typeface="Garamond" panose="02020404030301010803" pitchFamily="18" charset="0"/>
              </a:rPr>
              <a:t>webforms</a:t>
            </a:r>
            <a:r>
              <a:rPr lang="en-US" sz="1400" b="1" dirty="0" smtClean="0">
                <a:solidFill>
                  <a:srgbClr val="C00000"/>
                </a:solidFill>
                <a:latin typeface="Garamond" panose="02020404030301010803" pitchFamily="18" charset="0"/>
              </a:rPr>
              <a:t>.  Each state has a phone bank </a:t>
            </a:r>
            <a:r>
              <a:rPr lang="en-US" sz="1400" b="1" dirty="0" err="1" smtClean="0">
                <a:solidFill>
                  <a:srgbClr val="C00000"/>
                </a:solidFill>
                <a:latin typeface="Garamond" panose="02020404030301010803" pitchFamily="18" charset="0"/>
              </a:rPr>
              <a:t>webform</a:t>
            </a:r>
            <a:r>
              <a:rPr lang="en-US" sz="1400" b="1" dirty="0" smtClean="0">
                <a:solidFill>
                  <a:srgbClr val="C00000"/>
                </a:solidFill>
                <a:latin typeface="Garamond" panose="02020404030301010803" pitchFamily="18" charset="0"/>
              </a:rPr>
              <a:t> template that can be copied and updated for each phone bank.</a:t>
            </a:r>
            <a:endParaRPr lang="en-US" sz="1400" b="1" dirty="0">
              <a:solidFill>
                <a:srgbClr val="C00000"/>
              </a:solidFill>
              <a:latin typeface="Garamond" panose="02020404030301010803" pitchFamily="18" charset="0"/>
            </a:endParaRPr>
          </a:p>
        </p:txBody>
      </p:sp>
    </p:spTree>
    <p:extLst>
      <p:ext uri="{BB962C8B-B14F-4D97-AF65-F5344CB8AC3E}">
        <p14:creationId xmlns:p14="http://schemas.microsoft.com/office/powerpoint/2010/main" val="41217518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Content Placeholder 4"/>
          <p:cNvPicPr>
            <a:picLocks noChangeAspect="1"/>
          </p:cNvPicPr>
          <p:nvPr/>
        </p:nvPicPr>
        <p:blipFill>
          <a:blip r:embed="rId3"/>
          <a:stretch>
            <a:fillRect/>
          </a:stretch>
        </p:blipFill>
        <p:spPr bwMode="auto">
          <a:xfrm>
            <a:off x="1301285" y="709803"/>
            <a:ext cx="55743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title"/>
          </p:nvPr>
        </p:nvSpPr>
        <p:spPr>
          <a:xfrm>
            <a:off x="76200" y="28575"/>
            <a:ext cx="8839200" cy="762000"/>
          </a:xfrm>
        </p:spPr>
        <p:txBody>
          <a:bodyPr anchor="t"/>
          <a:lstStyle/>
          <a:p>
            <a:pPr algn="l" eaLnBrk="1" hangingPunct="1"/>
            <a:r>
              <a:rPr lang="en-US" sz="1800" b="1" dirty="0" smtClean="0">
                <a:solidFill>
                  <a:srgbClr val="C00000"/>
                </a:solidFill>
              </a:rPr>
              <a:t>Phone-a-Friend – Phone Bank Wizard Tutorial</a:t>
            </a:r>
          </a:p>
        </p:txBody>
      </p:sp>
      <p:sp>
        <p:nvSpPr>
          <p:cNvPr id="7" name="Rectangle 3"/>
          <p:cNvSpPr txBox="1">
            <a:spLocks noChangeArrowheads="1"/>
          </p:cNvSpPr>
          <p:nvPr/>
        </p:nvSpPr>
        <p:spPr bwMode="auto">
          <a:xfrm>
            <a:off x="228600" y="4211738"/>
            <a:ext cx="67056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1pPr>
            <a:lvl2pPr marL="742950" indent="-28575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2pPr>
            <a:lvl3pPr marL="11430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3pPr>
            <a:lvl4pPr marL="16002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4pPr>
            <a:lvl5pPr marL="20574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571500" indent="-457200">
              <a:buFont typeface="+mj-lt"/>
              <a:buAutoNum type="arabicPeriod" startAt="12"/>
            </a:pPr>
            <a:r>
              <a:rPr lang="en-US" sz="2000" b="1" kern="0" dirty="0" smtClean="0">
                <a:solidFill>
                  <a:srgbClr val="002060"/>
                </a:solidFill>
              </a:rPr>
              <a:t>Enter the last day you want your volunteers to have access to their call queue in the End Date field.  This </a:t>
            </a:r>
            <a:r>
              <a:rPr lang="en-US" sz="2000" b="1" u="sng" kern="0" dirty="0" smtClean="0">
                <a:solidFill>
                  <a:srgbClr val="002060"/>
                </a:solidFill>
              </a:rPr>
              <a:t>must</a:t>
            </a:r>
            <a:r>
              <a:rPr lang="en-US" sz="2000" b="1" kern="0" dirty="0" smtClean="0">
                <a:solidFill>
                  <a:srgbClr val="002060"/>
                </a:solidFill>
              </a:rPr>
              <a:t> be at least 1 day after the Start Date.  </a:t>
            </a:r>
          </a:p>
          <a:p>
            <a:pPr marL="571500" indent="-457200">
              <a:buFont typeface="+mj-lt"/>
              <a:buAutoNum type="arabicPeriod" startAt="12"/>
            </a:pPr>
            <a:r>
              <a:rPr lang="en-US" sz="2000" b="1" kern="0" dirty="0" smtClean="0">
                <a:solidFill>
                  <a:srgbClr val="002060"/>
                </a:solidFill>
              </a:rPr>
              <a:t>Click “Save.”  This allows you to save your work.  Do this often.</a:t>
            </a:r>
          </a:p>
          <a:p>
            <a:pPr marL="571500" indent="-457200">
              <a:buFont typeface="+mj-lt"/>
              <a:buAutoNum type="arabicPeriod" startAt="12"/>
            </a:pPr>
            <a:r>
              <a:rPr lang="en-US" sz="2000" b="1" kern="0" dirty="0" smtClean="0">
                <a:solidFill>
                  <a:srgbClr val="002060"/>
                </a:solidFill>
              </a:rPr>
              <a:t>Click “Next.”</a:t>
            </a:r>
          </a:p>
        </p:txBody>
      </p:sp>
      <p:sp>
        <p:nvSpPr>
          <p:cNvPr id="2" name="TextBox 1"/>
          <p:cNvSpPr txBox="1"/>
          <p:nvPr/>
        </p:nvSpPr>
        <p:spPr>
          <a:xfrm>
            <a:off x="2362200" y="1219200"/>
            <a:ext cx="3810000" cy="276999"/>
          </a:xfrm>
          <a:prstGeom prst="rect">
            <a:avLst/>
          </a:prstGeom>
          <a:noFill/>
        </p:spPr>
        <p:txBody>
          <a:bodyPr wrap="square" rtlCol="0">
            <a:spAutoFit/>
          </a:bodyPr>
          <a:lstStyle/>
          <a:p>
            <a:r>
              <a:rPr lang="en-US" sz="1200" dirty="0" smtClean="0">
                <a:solidFill>
                  <a:srgbClr val="0070C0"/>
                </a:solidFill>
              </a:rPr>
              <a:t>MT-Helena AOR Phone Bank</a:t>
            </a:r>
            <a:endParaRPr lang="en-US" sz="1200" dirty="0">
              <a:solidFill>
                <a:srgbClr val="0070C0"/>
              </a:solidFill>
            </a:endParaRPr>
          </a:p>
        </p:txBody>
      </p:sp>
      <p:sp>
        <p:nvSpPr>
          <p:cNvPr id="6" name="TextBox 5"/>
          <p:cNvSpPr txBox="1"/>
          <p:nvPr/>
        </p:nvSpPr>
        <p:spPr>
          <a:xfrm>
            <a:off x="2348279" y="1558275"/>
            <a:ext cx="3366721" cy="461665"/>
          </a:xfrm>
          <a:prstGeom prst="rect">
            <a:avLst/>
          </a:prstGeom>
          <a:noFill/>
        </p:spPr>
        <p:txBody>
          <a:bodyPr wrap="square" rtlCol="0">
            <a:spAutoFit/>
          </a:bodyPr>
          <a:lstStyle/>
          <a:p>
            <a:r>
              <a:rPr lang="en-US" sz="1200" dirty="0" smtClean="0">
                <a:solidFill>
                  <a:srgbClr val="0070C0"/>
                </a:solidFill>
              </a:rPr>
              <a:t>Calling all members who have never invested or have not invested in 2 or more years</a:t>
            </a:r>
            <a:endParaRPr lang="en-US" sz="1200" dirty="0">
              <a:solidFill>
                <a:srgbClr val="0070C0"/>
              </a:solidFill>
            </a:endParaRPr>
          </a:p>
        </p:txBody>
      </p:sp>
      <p:sp>
        <p:nvSpPr>
          <p:cNvPr id="8" name="TextBox 7"/>
          <p:cNvSpPr txBox="1"/>
          <p:nvPr/>
        </p:nvSpPr>
        <p:spPr>
          <a:xfrm>
            <a:off x="2362933" y="2102616"/>
            <a:ext cx="3810000" cy="276999"/>
          </a:xfrm>
          <a:prstGeom prst="rect">
            <a:avLst/>
          </a:prstGeom>
          <a:noFill/>
        </p:spPr>
        <p:txBody>
          <a:bodyPr wrap="square" rtlCol="0">
            <a:spAutoFit/>
          </a:bodyPr>
          <a:lstStyle/>
          <a:p>
            <a:r>
              <a:rPr lang="en-US" sz="1200" dirty="0" smtClean="0">
                <a:solidFill>
                  <a:srgbClr val="0070C0"/>
                </a:solidFill>
              </a:rPr>
              <a:t>MT-5430</a:t>
            </a:r>
            <a:endParaRPr lang="en-US" sz="1200" dirty="0">
              <a:solidFill>
                <a:srgbClr val="0070C0"/>
              </a:solidFill>
            </a:endParaRPr>
          </a:p>
        </p:txBody>
      </p:sp>
      <p:sp>
        <p:nvSpPr>
          <p:cNvPr id="9" name="TextBox 8"/>
          <p:cNvSpPr txBox="1"/>
          <p:nvPr/>
        </p:nvSpPr>
        <p:spPr>
          <a:xfrm>
            <a:off x="2384425" y="2424303"/>
            <a:ext cx="3810000" cy="276999"/>
          </a:xfrm>
          <a:prstGeom prst="rect">
            <a:avLst/>
          </a:prstGeom>
          <a:noFill/>
        </p:spPr>
        <p:txBody>
          <a:bodyPr wrap="square" rtlCol="0">
            <a:spAutoFit/>
          </a:bodyPr>
          <a:lstStyle/>
          <a:p>
            <a:r>
              <a:rPr lang="en-US" sz="1200" dirty="0" smtClean="0">
                <a:solidFill>
                  <a:srgbClr val="0070C0"/>
                </a:solidFill>
              </a:rPr>
              <a:t>2016 MT Helena Phone Bank</a:t>
            </a:r>
            <a:endParaRPr lang="en-US" sz="1200" dirty="0">
              <a:solidFill>
                <a:srgbClr val="0070C0"/>
              </a:solidFill>
            </a:endParaRPr>
          </a:p>
        </p:txBody>
      </p:sp>
      <p:sp>
        <p:nvSpPr>
          <p:cNvPr id="10" name="TextBox 9"/>
          <p:cNvSpPr txBox="1"/>
          <p:nvPr/>
        </p:nvSpPr>
        <p:spPr>
          <a:xfrm>
            <a:off x="2348279" y="2762514"/>
            <a:ext cx="3810000" cy="276999"/>
          </a:xfrm>
          <a:prstGeom prst="rect">
            <a:avLst/>
          </a:prstGeom>
          <a:noFill/>
        </p:spPr>
        <p:txBody>
          <a:bodyPr wrap="square" rtlCol="0">
            <a:spAutoFit/>
          </a:bodyPr>
          <a:lstStyle/>
          <a:p>
            <a:r>
              <a:rPr lang="en-US" sz="1200" dirty="0" smtClean="0">
                <a:solidFill>
                  <a:srgbClr val="0070C0"/>
                </a:solidFill>
              </a:rPr>
              <a:t>2016 MT Phone Banks</a:t>
            </a:r>
            <a:endParaRPr lang="en-US" sz="1200" dirty="0">
              <a:solidFill>
                <a:srgbClr val="0070C0"/>
              </a:solidFill>
            </a:endParaRPr>
          </a:p>
        </p:txBody>
      </p:sp>
      <p:sp>
        <p:nvSpPr>
          <p:cNvPr id="11" name="TextBox 10"/>
          <p:cNvSpPr txBox="1"/>
          <p:nvPr/>
        </p:nvSpPr>
        <p:spPr>
          <a:xfrm>
            <a:off x="2400300" y="3054760"/>
            <a:ext cx="3810000" cy="276999"/>
          </a:xfrm>
          <a:prstGeom prst="rect">
            <a:avLst/>
          </a:prstGeom>
          <a:noFill/>
        </p:spPr>
        <p:txBody>
          <a:bodyPr wrap="square" rtlCol="0">
            <a:spAutoFit/>
          </a:bodyPr>
          <a:lstStyle/>
          <a:p>
            <a:r>
              <a:rPr lang="en-US" sz="1200" dirty="0" smtClean="0">
                <a:solidFill>
                  <a:srgbClr val="0070C0"/>
                </a:solidFill>
              </a:rPr>
              <a:t>Phone Bank Logo</a:t>
            </a:r>
            <a:endParaRPr lang="en-US" sz="1200" dirty="0">
              <a:solidFill>
                <a:srgbClr val="0070C0"/>
              </a:solidFill>
            </a:endParaRPr>
          </a:p>
        </p:txBody>
      </p:sp>
      <p:sp>
        <p:nvSpPr>
          <p:cNvPr id="12" name="TextBox 11"/>
          <p:cNvSpPr txBox="1"/>
          <p:nvPr/>
        </p:nvSpPr>
        <p:spPr>
          <a:xfrm>
            <a:off x="2330694" y="3379231"/>
            <a:ext cx="3810000" cy="276999"/>
          </a:xfrm>
          <a:prstGeom prst="rect">
            <a:avLst/>
          </a:prstGeom>
          <a:noFill/>
        </p:spPr>
        <p:txBody>
          <a:bodyPr wrap="square" rtlCol="0">
            <a:spAutoFit/>
          </a:bodyPr>
          <a:lstStyle/>
          <a:p>
            <a:r>
              <a:rPr lang="en-US" sz="1200" dirty="0" smtClean="0">
                <a:solidFill>
                  <a:srgbClr val="0070C0"/>
                </a:solidFill>
              </a:rPr>
              <a:t>03/03/2016</a:t>
            </a:r>
            <a:endParaRPr lang="en-US" sz="1200" dirty="0">
              <a:solidFill>
                <a:srgbClr val="0070C0"/>
              </a:solidFill>
            </a:endParaRPr>
          </a:p>
        </p:txBody>
      </p:sp>
      <p:sp>
        <p:nvSpPr>
          <p:cNvPr id="13" name="TextBox 12"/>
          <p:cNvSpPr txBox="1"/>
          <p:nvPr/>
        </p:nvSpPr>
        <p:spPr>
          <a:xfrm>
            <a:off x="4305300" y="3379231"/>
            <a:ext cx="1219200" cy="276999"/>
          </a:xfrm>
          <a:prstGeom prst="rect">
            <a:avLst/>
          </a:prstGeom>
          <a:noFill/>
        </p:spPr>
        <p:txBody>
          <a:bodyPr wrap="square" rtlCol="0">
            <a:spAutoFit/>
          </a:bodyPr>
          <a:lstStyle/>
          <a:p>
            <a:r>
              <a:rPr lang="en-US" sz="1200" dirty="0" smtClean="0">
                <a:solidFill>
                  <a:srgbClr val="0070C0"/>
                </a:solidFill>
              </a:rPr>
              <a:t>03/04/2016</a:t>
            </a:r>
            <a:endParaRPr lang="en-US" sz="1200" dirty="0">
              <a:solidFill>
                <a:srgbClr val="0070C0"/>
              </a:solidFill>
            </a:endParaRPr>
          </a:p>
        </p:txBody>
      </p:sp>
      <p:sp>
        <p:nvSpPr>
          <p:cNvPr id="4" name="Rectangle 3"/>
          <p:cNvSpPr/>
          <p:nvPr/>
        </p:nvSpPr>
        <p:spPr bwMode="auto">
          <a:xfrm>
            <a:off x="5867400" y="672775"/>
            <a:ext cx="228600" cy="241625"/>
          </a:xfrm>
          <a:prstGeom prst="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endParaRPr>
          </a:p>
        </p:txBody>
      </p:sp>
      <p:sp>
        <p:nvSpPr>
          <p:cNvPr id="17" name="Rectangle 16"/>
          <p:cNvSpPr/>
          <p:nvPr/>
        </p:nvSpPr>
        <p:spPr bwMode="auto">
          <a:xfrm>
            <a:off x="5486400" y="3771363"/>
            <a:ext cx="304800" cy="224586"/>
          </a:xfrm>
          <a:prstGeom prst="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5607619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4"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 y="28575"/>
            <a:ext cx="8839200" cy="762000"/>
          </a:xfrm>
        </p:spPr>
        <p:txBody>
          <a:bodyPr anchor="t"/>
          <a:lstStyle/>
          <a:p>
            <a:pPr algn="l" eaLnBrk="1" hangingPunct="1"/>
            <a:r>
              <a:rPr lang="en-US" sz="1800" b="1" dirty="0" smtClean="0">
                <a:solidFill>
                  <a:srgbClr val="C00000"/>
                </a:solidFill>
              </a:rPr>
              <a:t>Phone-a-Friend – Phone Bank Wizard Tutorial</a:t>
            </a:r>
          </a:p>
        </p:txBody>
      </p:sp>
      <p:sp>
        <p:nvSpPr>
          <p:cNvPr id="7" name="Rectangle 3"/>
          <p:cNvSpPr txBox="1">
            <a:spLocks noChangeArrowheads="1"/>
          </p:cNvSpPr>
          <p:nvPr/>
        </p:nvSpPr>
        <p:spPr bwMode="auto">
          <a:xfrm>
            <a:off x="152400" y="5181600"/>
            <a:ext cx="6705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1pPr>
            <a:lvl2pPr marL="742950" indent="-28575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2pPr>
            <a:lvl3pPr marL="11430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3pPr>
            <a:lvl4pPr marL="16002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4pPr>
            <a:lvl5pPr marL="20574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571500" indent="-457200">
              <a:buFont typeface="+mj-lt"/>
              <a:buAutoNum type="arabicPeriod" startAt="15"/>
            </a:pPr>
            <a:r>
              <a:rPr lang="en-US" sz="2000" b="1" kern="0" dirty="0" smtClean="0">
                <a:solidFill>
                  <a:srgbClr val="002060"/>
                </a:solidFill>
              </a:rPr>
              <a:t>Step 3 in the wizard is “List Handling.”  This is where you will select your volunteers and targets and build any desired matching between them.</a:t>
            </a:r>
          </a:p>
        </p:txBody>
      </p:sp>
      <p:pic>
        <p:nvPicPr>
          <p:cNvPr id="3" name="Picture 2"/>
          <p:cNvPicPr>
            <a:picLocks noChangeAspect="1"/>
          </p:cNvPicPr>
          <p:nvPr/>
        </p:nvPicPr>
        <p:blipFill>
          <a:blip r:embed="rId3"/>
          <a:stretch>
            <a:fillRect/>
          </a:stretch>
        </p:blipFill>
        <p:spPr>
          <a:xfrm>
            <a:off x="1524000" y="457200"/>
            <a:ext cx="6163513" cy="4571355"/>
          </a:xfrm>
          <a:prstGeom prst="rect">
            <a:avLst/>
          </a:prstGeom>
        </p:spPr>
      </p:pic>
    </p:spTree>
    <p:extLst>
      <p:ext uri="{BB962C8B-B14F-4D97-AF65-F5344CB8AC3E}">
        <p14:creationId xmlns:p14="http://schemas.microsoft.com/office/powerpoint/2010/main" val="36601953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1524000" y="457200"/>
            <a:ext cx="6163513" cy="4571355"/>
          </a:xfrm>
          <a:prstGeom prst="rect">
            <a:avLst/>
          </a:prstGeom>
        </p:spPr>
      </p:pic>
      <p:sp>
        <p:nvSpPr>
          <p:cNvPr id="4098" name="Rectangle 2"/>
          <p:cNvSpPr>
            <a:spLocks noGrp="1" noChangeArrowheads="1"/>
          </p:cNvSpPr>
          <p:nvPr>
            <p:ph type="title"/>
          </p:nvPr>
        </p:nvSpPr>
        <p:spPr>
          <a:xfrm>
            <a:off x="76200" y="28575"/>
            <a:ext cx="8839200" cy="762000"/>
          </a:xfrm>
        </p:spPr>
        <p:txBody>
          <a:bodyPr anchor="t"/>
          <a:lstStyle/>
          <a:p>
            <a:pPr algn="l" eaLnBrk="1" hangingPunct="1"/>
            <a:r>
              <a:rPr lang="en-US" sz="1800" b="1" dirty="0" smtClean="0">
                <a:solidFill>
                  <a:srgbClr val="C00000"/>
                </a:solidFill>
              </a:rPr>
              <a:t>Phone-a-Friend – Phone Bank Wizard Tutorial</a:t>
            </a:r>
          </a:p>
        </p:txBody>
      </p:sp>
      <p:sp>
        <p:nvSpPr>
          <p:cNvPr id="7" name="Rectangle 3"/>
          <p:cNvSpPr txBox="1">
            <a:spLocks noChangeArrowheads="1"/>
          </p:cNvSpPr>
          <p:nvPr/>
        </p:nvSpPr>
        <p:spPr bwMode="auto">
          <a:xfrm>
            <a:off x="152400" y="5181600"/>
            <a:ext cx="67056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1pPr>
            <a:lvl2pPr marL="742950" indent="-28575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2pPr>
            <a:lvl3pPr marL="11430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3pPr>
            <a:lvl4pPr marL="16002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4pPr>
            <a:lvl5pPr marL="20574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571500" indent="-457200">
              <a:buFont typeface="+mj-lt"/>
              <a:buAutoNum type="arabicPeriod" startAt="16"/>
            </a:pPr>
            <a:r>
              <a:rPr lang="en-US" sz="2000" b="1" kern="0" dirty="0" smtClean="0">
                <a:solidFill>
                  <a:srgbClr val="002060"/>
                </a:solidFill>
              </a:rPr>
              <a:t>Enter/select the list of volunteers you recently uploaded in the Callers (Advocates/Volunteers) field.</a:t>
            </a:r>
          </a:p>
          <a:p>
            <a:pPr marL="571500" indent="-457200">
              <a:buFont typeface="+mj-lt"/>
              <a:buAutoNum type="arabicPeriod" startAt="16"/>
            </a:pPr>
            <a:r>
              <a:rPr lang="en-US" sz="2000" b="1" kern="0" dirty="0" smtClean="0">
                <a:solidFill>
                  <a:srgbClr val="002060"/>
                </a:solidFill>
              </a:rPr>
              <a:t>Enter/select the list of targets you recently uploaded or created in the Call Recipients (Targets) field.</a:t>
            </a:r>
          </a:p>
        </p:txBody>
      </p:sp>
      <p:sp>
        <p:nvSpPr>
          <p:cNvPr id="6" name="TextBox 5"/>
          <p:cNvSpPr txBox="1"/>
          <p:nvPr/>
        </p:nvSpPr>
        <p:spPr>
          <a:xfrm>
            <a:off x="2700756" y="1190440"/>
            <a:ext cx="3810000" cy="276999"/>
          </a:xfrm>
          <a:prstGeom prst="rect">
            <a:avLst/>
          </a:prstGeom>
          <a:noFill/>
        </p:spPr>
        <p:txBody>
          <a:bodyPr wrap="square" rtlCol="0">
            <a:spAutoFit/>
          </a:bodyPr>
          <a:lstStyle/>
          <a:p>
            <a:r>
              <a:rPr lang="en-US" sz="1200" dirty="0" smtClean="0">
                <a:solidFill>
                  <a:srgbClr val="0070C0"/>
                </a:solidFill>
              </a:rPr>
              <a:t>Helena Phone Bank Volunteers</a:t>
            </a:r>
            <a:endParaRPr lang="en-US" sz="1200" dirty="0">
              <a:solidFill>
                <a:srgbClr val="0070C0"/>
              </a:solidFill>
            </a:endParaRPr>
          </a:p>
        </p:txBody>
      </p:sp>
      <p:sp>
        <p:nvSpPr>
          <p:cNvPr id="8" name="TextBox 7"/>
          <p:cNvSpPr txBox="1"/>
          <p:nvPr/>
        </p:nvSpPr>
        <p:spPr>
          <a:xfrm>
            <a:off x="2700756" y="1647825"/>
            <a:ext cx="3810000" cy="276999"/>
          </a:xfrm>
          <a:prstGeom prst="rect">
            <a:avLst/>
          </a:prstGeom>
          <a:noFill/>
        </p:spPr>
        <p:txBody>
          <a:bodyPr wrap="square" rtlCol="0">
            <a:spAutoFit/>
          </a:bodyPr>
          <a:lstStyle/>
          <a:p>
            <a:r>
              <a:rPr lang="en-US" sz="1200" dirty="0" smtClean="0">
                <a:solidFill>
                  <a:srgbClr val="0070C0"/>
                </a:solidFill>
              </a:rPr>
              <a:t>Helena Phone Bank Targets</a:t>
            </a:r>
            <a:endParaRPr lang="en-US" sz="1200" dirty="0">
              <a:solidFill>
                <a:srgbClr val="0070C0"/>
              </a:solidFill>
            </a:endParaRPr>
          </a:p>
        </p:txBody>
      </p:sp>
    </p:spTree>
    <p:extLst>
      <p:ext uri="{BB962C8B-B14F-4D97-AF65-F5344CB8AC3E}">
        <p14:creationId xmlns:p14="http://schemas.microsoft.com/office/powerpoint/2010/main" val="5738094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1337843" y="610245"/>
            <a:ext cx="6163513" cy="4571355"/>
          </a:xfrm>
          <a:prstGeom prst="rect">
            <a:avLst/>
          </a:prstGeom>
        </p:spPr>
      </p:pic>
      <p:sp>
        <p:nvSpPr>
          <p:cNvPr id="4098" name="Rectangle 2"/>
          <p:cNvSpPr>
            <a:spLocks noGrp="1" noChangeArrowheads="1"/>
          </p:cNvSpPr>
          <p:nvPr>
            <p:ph type="title"/>
          </p:nvPr>
        </p:nvSpPr>
        <p:spPr>
          <a:xfrm>
            <a:off x="76200" y="28575"/>
            <a:ext cx="8839200" cy="762000"/>
          </a:xfrm>
        </p:spPr>
        <p:txBody>
          <a:bodyPr anchor="t"/>
          <a:lstStyle/>
          <a:p>
            <a:pPr algn="l" eaLnBrk="1" hangingPunct="1"/>
            <a:r>
              <a:rPr lang="en-US" sz="1800" b="1" dirty="0" smtClean="0">
                <a:solidFill>
                  <a:srgbClr val="C00000"/>
                </a:solidFill>
              </a:rPr>
              <a:t>Phone-a-Friend – Phone Bank Wizard Tutorial</a:t>
            </a:r>
          </a:p>
        </p:txBody>
      </p:sp>
      <p:sp>
        <p:nvSpPr>
          <p:cNvPr id="7" name="Rectangle 3"/>
          <p:cNvSpPr txBox="1">
            <a:spLocks noChangeArrowheads="1"/>
          </p:cNvSpPr>
          <p:nvPr/>
        </p:nvSpPr>
        <p:spPr bwMode="auto">
          <a:xfrm>
            <a:off x="152400" y="5181600"/>
            <a:ext cx="6705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1pPr>
            <a:lvl2pPr marL="742950" indent="-28575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2pPr>
            <a:lvl3pPr marL="11430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3pPr>
            <a:lvl4pPr marL="16002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4pPr>
            <a:lvl5pPr marL="20574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571500" indent="-457200">
              <a:buFont typeface="+mj-lt"/>
              <a:buAutoNum type="arabicPeriod" startAt="18"/>
            </a:pPr>
            <a:r>
              <a:rPr lang="en-US" sz="2000" b="1" kern="0" dirty="0" smtClean="0">
                <a:solidFill>
                  <a:srgbClr val="002060"/>
                </a:solidFill>
              </a:rPr>
              <a:t>Set your call goal.</a:t>
            </a:r>
          </a:p>
        </p:txBody>
      </p:sp>
      <p:sp>
        <p:nvSpPr>
          <p:cNvPr id="6" name="TextBox 5"/>
          <p:cNvSpPr txBox="1"/>
          <p:nvPr/>
        </p:nvSpPr>
        <p:spPr>
          <a:xfrm>
            <a:off x="2469133" y="1351428"/>
            <a:ext cx="3810000" cy="276999"/>
          </a:xfrm>
          <a:prstGeom prst="rect">
            <a:avLst/>
          </a:prstGeom>
          <a:noFill/>
        </p:spPr>
        <p:txBody>
          <a:bodyPr wrap="square" rtlCol="0">
            <a:spAutoFit/>
          </a:bodyPr>
          <a:lstStyle/>
          <a:p>
            <a:r>
              <a:rPr lang="en-US" sz="1200" dirty="0" smtClean="0">
                <a:solidFill>
                  <a:srgbClr val="0070C0"/>
                </a:solidFill>
              </a:rPr>
              <a:t>Helena Phone Bank Volunteers</a:t>
            </a:r>
            <a:endParaRPr lang="en-US" sz="1200" dirty="0">
              <a:solidFill>
                <a:srgbClr val="0070C0"/>
              </a:solidFill>
            </a:endParaRPr>
          </a:p>
        </p:txBody>
      </p:sp>
      <p:sp>
        <p:nvSpPr>
          <p:cNvPr id="8" name="TextBox 7"/>
          <p:cNvSpPr txBox="1"/>
          <p:nvPr/>
        </p:nvSpPr>
        <p:spPr>
          <a:xfrm>
            <a:off x="2493378" y="1814406"/>
            <a:ext cx="3810000" cy="276999"/>
          </a:xfrm>
          <a:prstGeom prst="rect">
            <a:avLst/>
          </a:prstGeom>
          <a:noFill/>
        </p:spPr>
        <p:txBody>
          <a:bodyPr wrap="square" rtlCol="0">
            <a:spAutoFit/>
          </a:bodyPr>
          <a:lstStyle/>
          <a:p>
            <a:r>
              <a:rPr lang="en-US" sz="1200" dirty="0" smtClean="0">
                <a:solidFill>
                  <a:srgbClr val="0070C0"/>
                </a:solidFill>
              </a:rPr>
              <a:t>Helena Phone Bank Targets</a:t>
            </a:r>
            <a:endParaRPr lang="en-US" sz="1200" dirty="0">
              <a:solidFill>
                <a:srgbClr val="0070C0"/>
              </a:solidFill>
            </a:endParaRPr>
          </a:p>
        </p:txBody>
      </p:sp>
      <p:sp>
        <p:nvSpPr>
          <p:cNvPr id="9" name="TextBox 8"/>
          <p:cNvSpPr txBox="1"/>
          <p:nvPr/>
        </p:nvSpPr>
        <p:spPr>
          <a:xfrm>
            <a:off x="3840733" y="2491514"/>
            <a:ext cx="1066800" cy="276999"/>
          </a:xfrm>
          <a:prstGeom prst="rect">
            <a:avLst/>
          </a:prstGeom>
          <a:noFill/>
        </p:spPr>
        <p:txBody>
          <a:bodyPr wrap="square" rtlCol="0">
            <a:spAutoFit/>
          </a:bodyPr>
          <a:lstStyle/>
          <a:p>
            <a:r>
              <a:rPr lang="en-US" sz="1200" dirty="0" smtClean="0">
                <a:solidFill>
                  <a:srgbClr val="0070C0"/>
                </a:solidFill>
              </a:rPr>
              <a:t>40</a:t>
            </a:r>
          </a:p>
        </p:txBody>
      </p:sp>
      <p:sp>
        <p:nvSpPr>
          <p:cNvPr id="10" name="TextBox 9"/>
          <p:cNvSpPr txBox="1"/>
          <p:nvPr/>
        </p:nvSpPr>
        <p:spPr>
          <a:xfrm>
            <a:off x="4907532" y="2491515"/>
            <a:ext cx="4007867" cy="646331"/>
          </a:xfrm>
          <a:prstGeom prst="rect">
            <a:avLst/>
          </a:prstGeom>
          <a:solidFill>
            <a:schemeClr val="bg1"/>
          </a:solidFill>
        </p:spPr>
        <p:txBody>
          <a:bodyPr wrap="square" rtlCol="0">
            <a:spAutoFit/>
          </a:bodyPr>
          <a:lstStyle/>
          <a:p>
            <a:r>
              <a:rPr lang="en-US" sz="1200" dirty="0" smtClean="0">
                <a:solidFill>
                  <a:srgbClr val="C00000"/>
                </a:solidFill>
              </a:rPr>
              <a:t>A call goal will be suggested for you based on the number of targets divided by the number of volunteers.  However, you can change that number.</a:t>
            </a:r>
            <a:endParaRPr lang="en-US" sz="1200" dirty="0">
              <a:solidFill>
                <a:srgbClr val="C00000"/>
              </a:solidFill>
            </a:endParaRPr>
          </a:p>
        </p:txBody>
      </p:sp>
    </p:spTree>
    <p:extLst>
      <p:ext uri="{BB962C8B-B14F-4D97-AF65-F5344CB8AC3E}">
        <p14:creationId xmlns:p14="http://schemas.microsoft.com/office/powerpoint/2010/main" val="23455329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1524000" y="457200"/>
            <a:ext cx="6163513" cy="4571355"/>
          </a:xfrm>
          <a:prstGeom prst="rect">
            <a:avLst/>
          </a:prstGeom>
        </p:spPr>
      </p:pic>
      <p:sp>
        <p:nvSpPr>
          <p:cNvPr id="4098" name="Rectangle 2"/>
          <p:cNvSpPr>
            <a:spLocks noGrp="1" noChangeArrowheads="1"/>
          </p:cNvSpPr>
          <p:nvPr>
            <p:ph type="title"/>
          </p:nvPr>
        </p:nvSpPr>
        <p:spPr>
          <a:xfrm>
            <a:off x="76200" y="28575"/>
            <a:ext cx="8839200" cy="762000"/>
          </a:xfrm>
        </p:spPr>
        <p:txBody>
          <a:bodyPr anchor="t"/>
          <a:lstStyle/>
          <a:p>
            <a:pPr algn="l" eaLnBrk="1" hangingPunct="1"/>
            <a:r>
              <a:rPr lang="en-US" sz="1800" b="1" dirty="0" smtClean="0">
                <a:solidFill>
                  <a:srgbClr val="C00000"/>
                </a:solidFill>
              </a:rPr>
              <a:t>Phone-a-Friend – Phone Bank Wizard Tutorial</a:t>
            </a:r>
          </a:p>
        </p:txBody>
      </p:sp>
      <p:sp>
        <p:nvSpPr>
          <p:cNvPr id="7" name="Rectangle 3"/>
          <p:cNvSpPr txBox="1">
            <a:spLocks noChangeArrowheads="1"/>
          </p:cNvSpPr>
          <p:nvPr/>
        </p:nvSpPr>
        <p:spPr bwMode="auto">
          <a:xfrm>
            <a:off x="152400" y="5181600"/>
            <a:ext cx="67056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1pPr>
            <a:lvl2pPr marL="742950" indent="-28575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2pPr>
            <a:lvl3pPr marL="11430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3pPr>
            <a:lvl4pPr marL="16002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4pPr>
            <a:lvl5pPr marL="20574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571500" indent="-457200">
              <a:buFont typeface="+mj-lt"/>
              <a:buAutoNum type="arabicPeriod" startAt="19"/>
            </a:pPr>
            <a:r>
              <a:rPr lang="en-US" sz="2000" b="1" kern="0" dirty="0" smtClean="0">
                <a:solidFill>
                  <a:srgbClr val="002060"/>
                </a:solidFill>
              </a:rPr>
              <a:t>Prioritize Target List is optional.  This is where you can match targets to volunteers. You may choose up to three (3) matching priorities.  E.g. if you check “Office” all targets will be matched to the volunteers in that same office.  Click “Next.”  Don’t forget to save!</a:t>
            </a:r>
          </a:p>
        </p:txBody>
      </p:sp>
      <p:sp>
        <p:nvSpPr>
          <p:cNvPr id="6" name="TextBox 5"/>
          <p:cNvSpPr txBox="1"/>
          <p:nvPr/>
        </p:nvSpPr>
        <p:spPr>
          <a:xfrm>
            <a:off x="2700756" y="1190946"/>
            <a:ext cx="3810000" cy="276999"/>
          </a:xfrm>
          <a:prstGeom prst="rect">
            <a:avLst/>
          </a:prstGeom>
          <a:noFill/>
        </p:spPr>
        <p:txBody>
          <a:bodyPr wrap="square" rtlCol="0">
            <a:spAutoFit/>
          </a:bodyPr>
          <a:lstStyle/>
          <a:p>
            <a:r>
              <a:rPr lang="en-US" sz="1200" dirty="0" smtClean="0">
                <a:solidFill>
                  <a:srgbClr val="0070C0"/>
                </a:solidFill>
              </a:rPr>
              <a:t>Helena Phone Bank Volunteers</a:t>
            </a:r>
            <a:endParaRPr lang="en-US" sz="1200" dirty="0">
              <a:solidFill>
                <a:srgbClr val="0070C0"/>
              </a:solidFill>
            </a:endParaRPr>
          </a:p>
        </p:txBody>
      </p:sp>
      <p:sp>
        <p:nvSpPr>
          <p:cNvPr id="8" name="TextBox 7"/>
          <p:cNvSpPr txBox="1"/>
          <p:nvPr/>
        </p:nvSpPr>
        <p:spPr>
          <a:xfrm>
            <a:off x="2700756" y="1653747"/>
            <a:ext cx="3810000" cy="276999"/>
          </a:xfrm>
          <a:prstGeom prst="rect">
            <a:avLst/>
          </a:prstGeom>
          <a:noFill/>
        </p:spPr>
        <p:txBody>
          <a:bodyPr wrap="square" rtlCol="0">
            <a:spAutoFit/>
          </a:bodyPr>
          <a:lstStyle/>
          <a:p>
            <a:r>
              <a:rPr lang="en-US" sz="1200" dirty="0" smtClean="0">
                <a:solidFill>
                  <a:srgbClr val="0070C0"/>
                </a:solidFill>
              </a:rPr>
              <a:t>Helena Phone Bank Targets</a:t>
            </a:r>
            <a:endParaRPr lang="en-US" sz="1200" dirty="0">
              <a:solidFill>
                <a:srgbClr val="0070C0"/>
              </a:solidFill>
            </a:endParaRPr>
          </a:p>
        </p:txBody>
      </p:sp>
      <p:sp>
        <p:nvSpPr>
          <p:cNvPr id="9" name="TextBox 8"/>
          <p:cNvSpPr txBox="1"/>
          <p:nvPr/>
        </p:nvSpPr>
        <p:spPr>
          <a:xfrm>
            <a:off x="3962400" y="2359371"/>
            <a:ext cx="1066800" cy="276999"/>
          </a:xfrm>
          <a:prstGeom prst="rect">
            <a:avLst/>
          </a:prstGeom>
          <a:noFill/>
        </p:spPr>
        <p:txBody>
          <a:bodyPr wrap="square" rtlCol="0">
            <a:spAutoFit/>
          </a:bodyPr>
          <a:lstStyle/>
          <a:p>
            <a:r>
              <a:rPr lang="en-US" sz="1200" dirty="0" smtClean="0">
                <a:solidFill>
                  <a:srgbClr val="0070C0"/>
                </a:solidFill>
              </a:rPr>
              <a:t>40</a:t>
            </a:r>
          </a:p>
        </p:txBody>
      </p:sp>
      <p:sp>
        <p:nvSpPr>
          <p:cNvPr id="2" name="Right Brace 1"/>
          <p:cNvSpPr/>
          <p:nvPr/>
        </p:nvSpPr>
        <p:spPr bwMode="auto">
          <a:xfrm rot="10800000">
            <a:off x="2133600" y="2895600"/>
            <a:ext cx="457200" cy="1981200"/>
          </a:xfrm>
          <a:prstGeom prst="rightBrac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19508337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76200" y="638175"/>
            <a:ext cx="8893345" cy="4162425"/>
          </a:xfrm>
          <a:prstGeom prst="rect">
            <a:avLst/>
          </a:prstGeom>
        </p:spPr>
      </p:pic>
      <p:sp>
        <p:nvSpPr>
          <p:cNvPr id="4098" name="Rectangle 2"/>
          <p:cNvSpPr>
            <a:spLocks noGrp="1" noChangeArrowheads="1"/>
          </p:cNvSpPr>
          <p:nvPr>
            <p:ph type="title"/>
          </p:nvPr>
        </p:nvSpPr>
        <p:spPr>
          <a:xfrm>
            <a:off x="76200" y="28575"/>
            <a:ext cx="8839200" cy="762000"/>
          </a:xfrm>
        </p:spPr>
        <p:txBody>
          <a:bodyPr anchor="t"/>
          <a:lstStyle/>
          <a:p>
            <a:pPr algn="l" eaLnBrk="1" hangingPunct="1"/>
            <a:r>
              <a:rPr lang="en-US" sz="1800" b="1" dirty="0" smtClean="0">
                <a:solidFill>
                  <a:srgbClr val="C00000"/>
                </a:solidFill>
              </a:rPr>
              <a:t>Phone-a-Friend – Phone Bank Wizard Tutorial</a:t>
            </a:r>
          </a:p>
        </p:txBody>
      </p:sp>
      <p:sp>
        <p:nvSpPr>
          <p:cNvPr id="7" name="Rectangle 3"/>
          <p:cNvSpPr txBox="1">
            <a:spLocks noChangeArrowheads="1"/>
          </p:cNvSpPr>
          <p:nvPr/>
        </p:nvSpPr>
        <p:spPr bwMode="auto">
          <a:xfrm>
            <a:off x="152400" y="5181600"/>
            <a:ext cx="67056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1pPr>
            <a:lvl2pPr marL="742950" indent="-28575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2pPr>
            <a:lvl3pPr marL="11430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3pPr>
            <a:lvl4pPr marL="16002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4pPr>
            <a:lvl5pPr marL="20574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571500" indent="-457200">
              <a:buFont typeface="+mj-lt"/>
              <a:buAutoNum type="arabicPeriod" startAt="20"/>
            </a:pPr>
            <a:r>
              <a:rPr lang="en-US" sz="2000" b="1" kern="0" dirty="0" smtClean="0">
                <a:solidFill>
                  <a:srgbClr val="002060"/>
                </a:solidFill>
              </a:rPr>
              <a:t>Step 4 is where you will load your call script.</a:t>
            </a:r>
          </a:p>
          <a:p>
            <a:pPr marL="571500" indent="-457200">
              <a:buFont typeface="+mj-lt"/>
              <a:buAutoNum type="arabicPeriod" startAt="20"/>
            </a:pPr>
            <a:r>
              <a:rPr lang="en-US" sz="2000" b="1" kern="0" dirty="0" smtClean="0">
                <a:solidFill>
                  <a:srgbClr val="002060"/>
                </a:solidFill>
              </a:rPr>
              <a:t>Paste your phone bank call script into the Call Script field.  Format as you wish.</a:t>
            </a:r>
          </a:p>
          <a:p>
            <a:pPr marL="571500" indent="-457200">
              <a:buFont typeface="+mj-lt"/>
              <a:buAutoNum type="arabicPeriod" startAt="20"/>
            </a:pPr>
            <a:r>
              <a:rPr lang="en-US" sz="2000" b="1" kern="0" dirty="0" smtClean="0">
                <a:solidFill>
                  <a:srgbClr val="002060"/>
                </a:solidFill>
              </a:rPr>
              <a:t>Click “Next”</a:t>
            </a:r>
          </a:p>
        </p:txBody>
      </p:sp>
      <p:sp>
        <p:nvSpPr>
          <p:cNvPr id="11" name="Rectangle 10"/>
          <p:cNvSpPr/>
          <p:nvPr/>
        </p:nvSpPr>
        <p:spPr bwMode="auto">
          <a:xfrm>
            <a:off x="2057401" y="1828800"/>
            <a:ext cx="4952999" cy="2362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endParaRPr>
          </a:p>
        </p:txBody>
      </p:sp>
      <p:sp>
        <p:nvSpPr>
          <p:cNvPr id="12" name="Rectangle 11"/>
          <p:cNvSpPr/>
          <p:nvPr/>
        </p:nvSpPr>
        <p:spPr bwMode="auto">
          <a:xfrm>
            <a:off x="6646718" y="4471555"/>
            <a:ext cx="609600" cy="381000"/>
          </a:xfrm>
          <a:prstGeom prst="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31040158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 y="28575"/>
            <a:ext cx="8839200" cy="762000"/>
          </a:xfrm>
        </p:spPr>
        <p:txBody>
          <a:bodyPr anchor="t"/>
          <a:lstStyle/>
          <a:p>
            <a:pPr algn="l" eaLnBrk="1" hangingPunct="1"/>
            <a:r>
              <a:rPr lang="en-US" sz="1800" b="1" dirty="0" smtClean="0">
                <a:solidFill>
                  <a:srgbClr val="C00000"/>
                </a:solidFill>
              </a:rPr>
              <a:t>Phone-a-Friend – Phone Bank Wizard Tutorial</a:t>
            </a:r>
          </a:p>
        </p:txBody>
      </p:sp>
      <p:sp>
        <p:nvSpPr>
          <p:cNvPr id="7" name="Rectangle 3"/>
          <p:cNvSpPr txBox="1">
            <a:spLocks noChangeArrowheads="1"/>
          </p:cNvSpPr>
          <p:nvPr/>
        </p:nvSpPr>
        <p:spPr bwMode="auto">
          <a:xfrm>
            <a:off x="152400" y="5181600"/>
            <a:ext cx="670560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1pPr>
            <a:lvl2pPr marL="742950" indent="-28575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2pPr>
            <a:lvl3pPr marL="11430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3pPr>
            <a:lvl4pPr marL="16002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4pPr>
            <a:lvl5pPr marL="20574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571500" indent="-457200">
              <a:buFont typeface="+mj-lt"/>
              <a:buAutoNum type="arabicPeriod" startAt="23"/>
            </a:pPr>
            <a:r>
              <a:rPr lang="en-US" sz="2000" b="1" kern="0" dirty="0" smtClean="0">
                <a:solidFill>
                  <a:srgbClr val="002060"/>
                </a:solidFill>
              </a:rPr>
              <a:t>Step 5 is where you will load copy for 3-automated emails that will be generated from the Advocate Panel.</a:t>
            </a:r>
          </a:p>
          <a:p>
            <a:pPr marL="571500" indent="-457200">
              <a:buFont typeface="+mj-lt"/>
              <a:buAutoNum type="arabicPeriod" startAt="23"/>
            </a:pPr>
            <a:r>
              <a:rPr lang="en-US" sz="2000" b="1" kern="0" dirty="0" smtClean="0">
                <a:solidFill>
                  <a:srgbClr val="002060"/>
                </a:solidFill>
              </a:rPr>
              <a:t>The first email “Send Investment Link” is what your volunteers will send to targets who wish to invest, but can’t or won’t do over the phone.</a:t>
            </a:r>
          </a:p>
        </p:txBody>
      </p:sp>
      <p:pic>
        <p:nvPicPr>
          <p:cNvPr id="4" name="Picture 3"/>
          <p:cNvPicPr>
            <a:picLocks noChangeAspect="1"/>
          </p:cNvPicPr>
          <p:nvPr/>
        </p:nvPicPr>
        <p:blipFill>
          <a:blip r:embed="rId3"/>
          <a:stretch>
            <a:fillRect/>
          </a:stretch>
        </p:blipFill>
        <p:spPr>
          <a:xfrm>
            <a:off x="710878" y="561975"/>
            <a:ext cx="8128322" cy="4543425"/>
          </a:xfrm>
          <a:prstGeom prst="rect">
            <a:avLst/>
          </a:prstGeom>
        </p:spPr>
      </p:pic>
      <p:sp>
        <p:nvSpPr>
          <p:cNvPr id="5" name="Rectangle 4"/>
          <p:cNvSpPr/>
          <p:nvPr/>
        </p:nvSpPr>
        <p:spPr bwMode="auto">
          <a:xfrm>
            <a:off x="2286000" y="1676400"/>
            <a:ext cx="1752600" cy="30480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21604409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 y="28575"/>
            <a:ext cx="8839200" cy="762000"/>
          </a:xfrm>
        </p:spPr>
        <p:txBody>
          <a:bodyPr anchor="t"/>
          <a:lstStyle/>
          <a:p>
            <a:pPr algn="l" eaLnBrk="1" hangingPunct="1"/>
            <a:r>
              <a:rPr lang="en-US" sz="1800" b="1" dirty="0" smtClean="0">
                <a:solidFill>
                  <a:srgbClr val="C00000"/>
                </a:solidFill>
              </a:rPr>
              <a:t>Phone-a-Friend – Phone Bank Wizard Tutorial</a:t>
            </a:r>
          </a:p>
        </p:txBody>
      </p:sp>
      <p:sp>
        <p:nvSpPr>
          <p:cNvPr id="7" name="Rectangle 3"/>
          <p:cNvSpPr txBox="1">
            <a:spLocks noChangeArrowheads="1"/>
          </p:cNvSpPr>
          <p:nvPr/>
        </p:nvSpPr>
        <p:spPr bwMode="auto">
          <a:xfrm>
            <a:off x="152400" y="5181600"/>
            <a:ext cx="67056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1pPr>
            <a:lvl2pPr marL="742950" indent="-28575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2pPr>
            <a:lvl3pPr marL="11430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3pPr>
            <a:lvl4pPr marL="16002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4pPr>
            <a:lvl5pPr marL="20574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571500" indent="-457200">
              <a:buFont typeface="+mj-lt"/>
              <a:buAutoNum type="arabicPeriod" startAt="23"/>
            </a:pPr>
            <a:r>
              <a:rPr lang="en-US" sz="2000" b="1" kern="0" dirty="0" smtClean="0">
                <a:solidFill>
                  <a:srgbClr val="002060"/>
                </a:solidFill>
              </a:rPr>
              <a:t>Add the “Sender’s Email Address” in the top line.  It would be best if this is an address from the Association.</a:t>
            </a:r>
          </a:p>
          <a:p>
            <a:pPr marL="571500" indent="-457200">
              <a:buFont typeface="+mj-lt"/>
              <a:buAutoNum type="arabicPeriod" startAt="23"/>
            </a:pPr>
            <a:r>
              <a:rPr lang="en-US" sz="2000" b="1" kern="0" dirty="0" smtClean="0">
                <a:solidFill>
                  <a:srgbClr val="002060"/>
                </a:solidFill>
              </a:rPr>
              <a:t>Paste in your message.</a:t>
            </a:r>
          </a:p>
          <a:p>
            <a:pPr marL="571500" indent="-457200">
              <a:buFont typeface="+mj-lt"/>
              <a:buAutoNum type="arabicPeriod" startAt="23"/>
            </a:pPr>
            <a:endParaRPr lang="en-US" sz="2000" b="1" kern="0" dirty="0" smtClean="0">
              <a:solidFill>
                <a:srgbClr val="002060"/>
              </a:solidFill>
            </a:endParaRPr>
          </a:p>
        </p:txBody>
      </p:sp>
      <p:pic>
        <p:nvPicPr>
          <p:cNvPr id="4" name="Picture 3"/>
          <p:cNvPicPr>
            <a:picLocks noChangeAspect="1"/>
          </p:cNvPicPr>
          <p:nvPr/>
        </p:nvPicPr>
        <p:blipFill>
          <a:blip r:embed="rId3"/>
          <a:stretch>
            <a:fillRect/>
          </a:stretch>
        </p:blipFill>
        <p:spPr>
          <a:xfrm>
            <a:off x="710878" y="561975"/>
            <a:ext cx="8128322" cy="4543425"/>
          </a:xfrm>
          <a:prstGeom prst="rect">
            <a:avLst/>
          </a:prstGeom>
        </p:spPr>
      </p:pic>
      <p:sp>
        <p:nvSpPr>
          <p:cNvPr id="5" name="Rectangle 4"/>
          <p:cNvSpPr/>
          <p:nvPr/>
        </p:nvSpPr>
        <p:spPr bwMode="auto">
          <a:xfrm>
            <a:off x="2286000" y="1676400"/>
            <a:ext cx="1752600" cy="30480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endParaRPr>
          </a:p>
        </p:txBody>
      </p:sp>
      <p:sp>
        <p:nvSpPr>
          <p:cNvPr id="2" name="TextBox 1"/>
          <p:cNvSpPr txBox="1"/>
          <p:nvPr/>
        </p:nvSpPr>
        <p:spPr>
          <a:xfrm>
            <a:off x="3352800" y="1323975"/>
            <a:ext cx="3352800" cy="338554"/>
          </a:xfrm>
          <a:prstGeom prst="rect">
            <a:avLst/>
          </a:prstGeom>
          <a:noFill/>
        </p:spPr>
        <p:txBody>
          <a:bodyPr wrap="square" rtlCol="0">
            <a:spAutoFit/>
          </a:bodyPr>
          <a:lstStyle/>
          <a:p>
            <a:r>
              <a:rPr lang="en-US" sz="1600" dirty="0" smtClean="0">
                <a:solidFill>
                  <a:srgbClr val="0070C0"/>
                </a:solidFill>
              </a:rPr>
              <a:t>info@montanarealtors.org</a:t>
            </a:r>
            <a:endParaRPr lang="en-US" sz="1600" dirty="0">
              <a:solidFill>
                <a:srgbClr val="0070C0"/>
              </a:solidFill>
            </a:endParaRPr>
          </a:p>
        </p:txBody>
      </p:sp>
      <p:sp>
        <p:nvSpPr>
          <p:cNvPr id="3" name="TextBox 2"/>
          <p:cNvSpPr txBox="1"/>
          <p:nvPr/>
        </p:nvSpPr>
        <p:spPr>
          <a:xfrm>
            <a:off x="2438400" y="2548354"/>
            <a:ext cx="4648200" cy="2031325"/>
          </a:xfrm>
          <a:prstGeom prst="rect">
            <a:avLst/>
          </a:prstGeom>
          <a:noFill/>
        </p:spPr>
        <p:txBody>
          <a:bodyPr wrap="square" rtlCol="0">
            <a:spAutoFit/>
          </a:bodyPr>
          <a:lstStyle/>
          <a:p>
            <a:r>
              <a:rPr lang="en-US" dirty="0">
                <a:solidFill>
                  <a:srgbClr val="0070C0"/>
                </a:solidFill>
              </a:rPr>
              <a:t>Dear </a:t>
            </a:r>
            <a:r>
              <a:rPr lang="en-US" dirty="0" smtClean="0">
                <a:solidFill>
                  <a:srgbClr val="0070C0"/>
                </a:solidFill>
              </a:rPr>
              <a:t>                           ,</a:t>
            </a:r>
            <a:endParaRPr lang="en-US" dirty="0">
              <a:solidFill>
                <a:srgbClr val="0070C0"/>
              </a:solidFill>
            </a:endParaRPr>
          </a:p>
          <a:p>
            <a:r>
              <a:rPr lang="en-US" dirty="0">
                <a:solidFill>
                  <a:srgbClr val="0070C0"/>
                </a:solidFill>
              </a:rPr>
              <a:t>Thank you so much for your time today.  To make an investment, please click the link below!  We appreciate your commitment.</a:t>
            </a:r>
          </a:p>
          <a:p>
            <a:r>
              <a:rPr lang="en-US" dirty="0"/>
              <a:t/>
            </a:r>
            <a:br>
              <a:rPr lang="en-US" dirty="0"/>
            </a:br>
            <a:endParaRPr lang="en-US" dirty="0"/>
          </a:p>
          <a:p>
            <a:endParaRPr lang="en-US" dirty="0"/>
          </a:p>
        </p:txBody>
      </p:sp>
    </p:spTree>
    <p:extLst>
      <p:ext uri="{BB962C8B-B14F-4D97-AF65-F5344CB8AC3E}">
        <p14:creationId xmlns:p14="http://schemas.microsoft.com/office/powerpoint/2010/main" val="19146666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 y="28575"/>
            <a:ext cx="8839200" cy="762000"/>
          </a:xfrm>
        </p:spPr>
        <p:txBody>
          <a:bodyPr anchor="t"/>
          <a:lstStyle/>
          <a:p>
            <a:pPr algn="l" eaLnBrk="1" hangingPunct="1"/>
            <a:r>
              <a:rPr lang="en-US" sz="1800" b="1" dirty="0" smtClean="0">
                <a:solidFill>
                  <a:srgbClr val="C00000"/>
                </a:solidFill>
              </a:rPr>
              <a:t>Phone-a-Friend – Phone Bank Wizard Tutorial</a:t>
            </a:r>
          </a:p>
        </p:txBody>
      </p:sp>
      <p:sp>
        <p:nvSpPr>
          <p:cNvPr id="7" name="Rectangle 3"/>
          <p:cNvSpPr txBox="1">
            <a:spLocks noChangeArrowheads="1"/>
          </p:cNvSpPr>
          <p:nvPr/>
        </p:nvSpPr>
        <p:spPr bwMode="auto">
          <a:xfrm>
            <a:off x="152400" y="5181600"/>
            <a:ext cx="6705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1pPr>
            <a:lvl2pPr marL="742950" indent="-28575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2pPr>
            <a:lvl3pPr marL="11430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3pPr>
            <a:lvl4pPr marL="16002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4pPr>
            <a:lvl5pPr marL="20574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571500" indent="-457200">
              <a:buFont typeface="+mj-lt"/>
              <a:buAutoNum type="arabicPeriod" startAt="25"/>
            </a:pPr>
            <a:r>
              <a:rPr lang="en-US" sz="2000" b="1" kern="0" dirty="0" smtClean="0">
                <a:solidFill>
                  <a:srgbClr val="002060"/>
                </a:solidFill>
              </a:rPr>
              <a:t>To personalize your message, add merge fields.</a:t>
            </a:r>
          </a:p>
        </p:txBody>
      </p:sp>
      <p:pic>
        <p:nvPicPr>
          <p:cNvPr id="4" name="Picture 3"/>
          <p:cNvPicPr>
            <a:picLocks noChangeAspect="1"/>
          </p:cNvPicPr>
          <p:nvPr/>
        </p:nvPicPr>
        <p:blipFill>
          <a:blip r:embed="rId3"/>
          <a:stretch>
            <a:fillRect/>
          </a:stretch>
        </p:blipFill>
        <p:spPr>
          <a:xfrm>
            <a:off x="710878" y="561975"/>
            <a:ext cx="8128322" cy="4543425"/>
          </a:xfrm>
          <a:prstGeom prst="rect">
            <a:avLst/>
          </a:prstGeom>
        </p:spPr>
      </p:pic>
      <p:sp>
        <p:nvSpPr>
          <p:cNvPr id="5" name="Rectangle 4"/>
          <p:cNvSpPr/>
          <p:nvPr/>
        </p:nvSpPr>
        <p:spPr bwMode="auto">
          <a:xfrm>
            <a:off x="2286000" y="1676400"/>
            <a:ext cx="1752600" cy="30480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endParaRPr>
          </a:p>
        </p:txBody>
      </p:sp>
      <p:sp>
        <p:nvSpPr>
          <p:cNvPr id="2" name="TextBox 1"/>
          <p:cNvSpPr txBox="1"/>
          <p:nvPr/>
        </p:nvSpPr>
        <p:spPr>
          <a:xfrm>
            <a:off x="3352800" y="1323975"/>
            <a:ext cx="3352800" cy="338554"/>
          </a:xfrm>
          <a:prstGeom prst="rect">
            <a:avLst/>
          </a:prstGeom>
          <a:noFill/>
        </p:spPr>
        <p:txBody>
          <a:bodyPr wrap="square" rtlCol="0">
            <a:spAutoFit/>
          </a:bodyPr>
          <a:lstStyle/>
          <a:p>
            <a:r>
              <a:rPr lang="en-US" sz="1600" dirty="0" smtClean="0">
                <a:solidFill>
                  <a:srgbClr val="0070C0"/>
                </a:solidFill>
              </a:rPr>
              <a:t>info@montanarealtors.org</a:t>
            </a:r>
            <a:endParaRPr lang="en-US" sz="1600" dirty="0">
              <a:solidFill>
                <a:srgbClr val="0070C0"/>
              </a:solidFill>
            </a:endParaRPr>
          </a:p>
        </p:txBody>
      </p:sp>
      <p:sp>
        <p:nvSpPr>
          <p:cNvPr id="3" name="TextBox 2"/>
          <p:cNvSpPr txBox="1"/>
          <p:nvPr/>
        </p:nvSpPr>
        <p:spPr>
          <a:xfrm>
            <a:off x="2438400" y="2548354"/>
            <a:ext cx="4648200" cy="2031325"/>
          </a:xfrm>
          <a:prstGeom prst="rect">
            <a:avLst/>
          </a:prstGeom>
          <a:noFill/>
        </p:spPr>
        <p:txBody>
          <a:bodyPr wrap="square" rtlCol="0">
            <a:spAutoFit/>
          </a:bodyPr>
          <a:lstStyle/>
          <a:p>
            <a:r>
              <a:rPr lang="en-US" dirty="0">
                <a:solidFill>
                  <a:srgbClr val="0070C0"/>
                </a:solidFill>
              </a:rPr>
              <a:t>Dear </a:t>
            </a:r>
            <a:r>
              <a:rPr lang="en-US" dirty="0" smtClean="0">
                <a:solidFill>
                  <a:srgbClr val="0070C0"/>
                </a:solidFill>
              </a:rPr>
              <a:t>                           ,</a:t>
            </a:r>
            <a:endParaRPr lang="en-US" dirty="0">
              <a:solidFill>
                <a:srgbClr val="0070C0"/>
              </a:solidFill>
            </a:endParaRPr>
          </a:p>
          <a:p>
            <a:r>
              <a:rPr lang="en-US" dirty="0">
                <a:solidFill>
                  <a:srgbClr val="0070C0"/>
                </a:solidFill>
              </a:rPr>
              <a:t>Thank you so much for your time today.  To make an investment, please click the link below!  We appreciate your commitment.</a:t>
            </a:r>
          </a:p>
          <a:p>
            <a:r>
              <a:rPr lang="en-US" dirty="0"/>
              <a:t/>
            </a:r>
            <a:br>
              <a:rPr lang="en-US" dirty="0"/>
            </a:br>
            <a:endParaRPr lang="en-US" dirty="0"/>
          </a:p>
          <a:p>
            <a:endParaRPr lang="en-US" dirty="0"/>
          </a:p>
        </p:txBody>
      </p:sp>
      <p:sp>
        <p:nvSpPr>
          <p:cNvPr id="8" name="Rectangle 7"/>
          <p:cNvSpPr/>
          <p:nvPr/>
        </p:nvSpPr>
        <p:spPr bwMode="auto">
          <a:xfrm>
            <a:off x="4048991" y="2177745"/>
            <a:ext cx="980209" cy="294409"/>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endParaRPr>
          </a:p>
        </p:txBody>
      </p:sp>
      <p:pic>
        <p:nvPicPr>
          <p:cNvPr id="6" name="Picture 5"/>
          <p:cNvPicPr>
            <a:picLocks noChangeAspect="1"/>
          </p:cNvPicPr>
          <p:nvPr/>
        </p:nvPicPr>
        <p:blipFill rotWithShape="1">
          <a:blip r:embed="rId4"/>
          <a:srcRect l="33451" t="32439" r="37711" b="2682"/>
          <a:stretch/>
        </p:blipFill>
        <p:spPr>
          <a:xfrm>
            <a:off x="5029200" y="2596754"/>
            <a:ext cx="2233428" cy="1934523"/>
          </a:xfrm>
          <a:prstGeom prst="rect">
            <a:avLst/>
          </a:prstGeom>
        </p:spPr>
      </p:pic>
    </p:spTree>
    <p:extLst>
      <p:ext uri="{BB962C8B-B14F-4D97-AF65-F5344CB8AC3E}">
        <p14:creationId xmlns:p14="http://schemas.microsoft.com/office/powerpoint/2010/main" val="42778212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 y="28575"/>
            <a:ext cx="8839200" cy="762000"/>
          </a:xfrm>
        </p:spPr>
        <p:txBody>
          <a:bodyPr anchor="t"/>
          <a:lstStyle/>
          <a:p>
            <a:pPr algn="l" eaLnBrk="1" hangingPunct="1"/>
            <a:r>
              <a:rPr lang="en-US" sz="1800" b="1" dirty="0" smtClean="0">
                <a:solidFill>
                  <a:srgbClr val="C00000"/>
                </a:solidFill>
              </a:rPr>
              <a:t>Phone-a-Friend – Phone Bank Wizard Tutorial</a:t>
            </a:r>
          </a:p>
        </p:txBody>
      </p:sp>
      <p:sp>
        <p:nvSpPr>
          <p:cNvPr id="7" name="Rectangle 3"/>
          <p:cNvSpPr txBox="1">
            <a:spLocks noChangeArrowheads="1"/>
          </p:cNvSpPr>
          <p:nvPr/>
        </p:nvSpPr>
        <p:spPr bwMode="auto">
          <a:xfrm>
            <a:off x="152400" y="5029200"/>
            <a:ext cx="67056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1pPr>
            <a:lvl2pPr marL="742950" indent="-28575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2pPr>
            <a:lvl3pPr marL="11430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3pPr>
            <a:lvl4pPr marL="16002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4pPr>
            <a:lvl5pPr marL="20574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571500" indent="-457200">
              <a:buFont typeface="+mj-lt"/>
              <a:buAutoNum type="arabicPeriod" startAt="26"/>
            </a:pPr>
            <a:r>
              <a:rPr lang="en-US" sz="2000" b="1" kern="0" dirty="0" smtClean="0">
                <a:solidFill>
                  <a:srgbClr val="002060"/>
                </a:solidFill>
              </a:rPr>
              <a:t>Repeat numbers 24 and 25 for the “Thank You Non-Investor” and “Thank You Investor” tabs.</a:t>
            </a:r>
          </a:p>
          <a:p>
            <a:pPr marL="571500" indent="-457200">
              <a:buFont typeface="+mj-lt"/>
              <a:buAutoNum type="arabicPeriod" startAt="26"/>
            </a:pPr>
            <a:r>
              <a:rPr lang="en-US" sz="2000" b="1" kern="0" dirty="0" smtClean="0">
                <a:solidFill>
                  <a:srgbClr val="002060"/>
                </a:solidFill>
              </a:rPr>
              <a:t>Click Save.</a:t>
            </a:r>
          </a:p>
        </p:txBody>
      </p:sp>
      <p:pic>
        <p:nvPicPr>
          <p:cNvPr id="4" name="Picture 3"/>
          <p:cNvPicPr>
            <a:picLocks noChangeAspect="1"/>
          </p:cNvPicPr>
          <p:nvPr/>
        </p:nvPicPr>
        <p:blipFill>
          <a:blip r:embed="rId3"/>
          <a:stretch>
            <a:fillRect/>
          </a:stretch>
        </p:blipFill>
        <p:spPr>
          <a:xfrm>
            <a:off x="710878" y="561975"/>
            <a:ext cx="8128322" cy="4543425"/>
          </a:xfrm>
          <a:prstGeom prst="rect">
            <a:avLst/>
          </a:prstGeom>
        </p:spPr>
      </p:pic>
      <p:sp>
        <p:nvSpPr>
          <p:cNvPr id="5" name="Rectangle 4"/>
          <p:cNvSpPr/>
          <p:nvPr/>
        </p:nvSpPr>
        <p:spPr bwMode="auto">
          <a:xfrm>
            <a:off x="3962400" y="1676400"/>
            <a:ext cx="1752600" cy="30480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endParaRPr>
          </a:p>
        </p:txBody>
      </p:sp>
      <p:sp>
        <p:nvSpPr>
          <p:cNvPr id="2" name="TextBox 1"/>
          <p:cNvSpPr txBox="1"/>
          <p:nvPr/>
        </p:nvSpPr>
        <p:spPr>
          <a:xfrm>
            <a:off x="3352800" y="1323975"/>
            <a:ext cx="3352800" cy="338554"/>
          </a:xfrm>
          <a:prstGeom prst="rect">
            <a:avLst/>
          </a:prstGeom>
          <a:noFill/>
        </p:spPr>
        <p:txBody>
          <a:bodyPr wrap="square" rtlCol="0">
            <a:spAutoFit/>
          </a:bodyPr>
          <a:lstStyle/>
          <a:p>
            <a:r>
              <a:rPr lang="en-US" sz="1600" dirty="0" smtClean="0">
                <a:solidFill>
                  <a:srgbClr val="0070C0"/>
                </a:solidFill>
              </a:rPr>
              <a:t>info@montanarealtors.org</a:t>
            </a:r>
            <a:endParaRPr lang="en-US" sz="1600" dirty="0">
              <a:solidFill>
                <a:srgbClr val="0070C0"/>
              </a:solidFill>
            </a:endParaRPr>
          </a:p>
        </p:txBody>
      </p:sp>
      <p:sp>
        <p:nvSpPr>
          <p:cNvPr id="3" name="TextBox 2"/>
          <p:cNvSpPr txBox="1"/>
          <p:nvPr/>
        </p:nvSpPr>
        <p:spPr>
          <a:xfrm>
            <a:off x="2438400" y="2548354"/>
            <a:ext cx="4648200" cy="2031325"/>
          </a:xfrm>
          <a:prstGeom prst="rect">
            <a:avLst/>
          </a:prstGeom>
          <a:noFill/>
        </p:spPr>
        <p:txBody>
          <a:bodyPr wrap="square" rtlCol="0">
            <a:spAutoFit/>
          </a:bodyPr>
          <a:lstStyle/>
          <a:p>
            <a:r>
              <a:rPr lang="en-US" dirty="0">
                <a:solidFill>
                  <a:srgbClr val="0070C0"/>
                </a:solidFill>
              </a:rPr>
              <a:t>Dear </a:t>
            </a:r>
            <a:r>
              <a:rPr lang="en-US" dirty="0" smtClean="0">
                <a:solidFill>
                  <a:srgbClr val="0070C0"/>
                </a:solidFill>
              </a:rPr>
              <a:t>  [First Name],</a:t>
            </a:r>
            <a:endParaRPr lang="en-US" dirty="0">
              <a:solidFill>
                <a:srgbClr val="0070C0"/>
              </a:solidFill>
            </a:endParaRPr>
          </a:p>
          <a:p>
            <a:r>
              <a:rPr lang="en-US" dirty="0">
                <a:solidFill>
                  <a:srgbClr val="0070C0"/>
                </a:solidFill>
              </a:rPr>
              <a:t>Thank you so much for your time today.  To make an investment, please click the link below!  We appreciate your commitment.</a:t>
            </a:r>
          </a:p>
          <a:p>
            <a:r>
              <a:rPr lang="en-US" dirty="0"/>
              <a:t/>
            </a:r>
            <a:br>
              <a:rPr lang="en-US" dirty="0"/>
            </a:br>
            <a:endParaRPr lang="en-US" dirty="0"/>
          </a:p>
          <a:p>
            <a:endParaRPr lang="en-US" dirty="0"/>
          </a:p>
        </p:txBody>
      </p:sp>
      <p:sp>
        <p:nvSpPr>
          <p:cNvPr id="8" name="Rectangle 7"/>
          <p:cNvSpPr/>
          <p:nvPr/>
        </p:nvSpPr>
        <p:spPr bwMode="auto">
          <a:xfrm>
            <a:off x="5770345" y="1666774"/>
            <a:ext cx="1468655" cy="314426"/>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27161894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2400" y="381000"/>
            <a:ext cx="8839200" cy="762000"/>
          </a:xfrm>
        </p:spPr>
        <p:txBody>
          <a:bodyPr/>
          <a:lstStyle/>
          <a:p>
            <a:pPr algn="l" eaLnBrk="1" hangingPunct="1"/>
            <a:r>
              <a:rPr lang="en-US" sz="3200" b="1" dirty="0" smtClean="0">
                <a:solidFill>
                  <a:srgbClr val="C00000"/>
                </a:solidFill>
              </a:rPr>
              <a:t>5 Steps of the Phone Bank Wizard</a:t>
            </a:r>
          </a:p>
        </p:txBody>
      </p:sp>
      <p:sp>
        <p:nvSpPr>
          <p:cNvPr id="4099" name="Rectangle 3"/>
          <p:cNvSpPr>
            <a:spLocks noGrp="1" noChangeArrowheads="1"/>
          </p:cNvSpPr>
          <p:nvPr>
            <p:ph idx="1"/>
          </p:nvPr>
        </p:nvSpPr>
        <p:spPr>
          <a:xfrm>
            <a:off x="228600" y="1122218"/>
            <a:ext cx="4114800" cy="6814173"/>
          </a:xfrm>
        </p:spPr>
        <p:txBody>
          <a:bodyPr wrap="square">
            <a:spAutoFit/>
          </a:bodyPr>
          <a:lstStyle/>
          <a:p>
            <a:pPr marL="514350" indent="-514350">
              <a:buFont typeface="+mj-lt"/>
              <a:buAutoNum type="arabicPeriod"/>
            </a:pPr>
            <a:r>
              <a:rPr lang="en-US" sz="2000" b="1" dirty="0" smtClean="0">
                <a:solidFill>
                  <a:srgbClr val="002060"/>
                </a:solidFill>
              </a:rPr>
              <a:t>Welcome</a:t>
            </a:r>
          </a:p>
          <a:p>
            <a:pPr marL="514350" indent="-514350">
              <a:buFont typeface="+mj-lt"/>
              <a:buAutoNum type="arabicPeriod"/>
            </a:pPr>
            <a:r>
              <a:rPr lang="en-US" sz="2000" b="1" dirty="0" smtClean="0">
                <a:solidFill>
                  <a:srgbClr val="002060"/>
                </a:solidFill>
              </a:rPr>
              <a:t>Administration</a:t>
            </a:r>
          </a:p>
          <a:p>
            <a:pPr lvl="1"/>
            <a:r>
              <a:rPr lang="en-US" sz="1800" b="1" dirty="0" smtClean="0">
                <a:solidFill>
                  <a:srgbClr val="002060"/>
                </a:solidFill>
              </a:rPr>
              <a:t>Name your phone bank</a:t>
            </a:r>
          </a:p>
          <a:p>
            <a:pPr lvl="1"/>
            <a:r>
              <a:rPr lang="en-US" sz="1800" b="1" dirty="0" smtClean="0">
                <a:solidFill>
                  <a:srgbClr val="002060"/>
                </a:solidFill>
              </a:rPr>
              <a:t>Select federated access</a:t>
            </a:r>
          </a:p>
          <a:p>
            <a:pPr lvl="1"/>
            <a:r>
              <a:rPr lang="en-US" sz="1800" b="1" dirty="0" smtClean="0">
                <a:solidFill>
                  <a:srgbClr val="002060"/>
                </a:solidFill>
              </a:rPr>
              <a:t>Select phone bank </a:t>
            </a:r>
            <a:r>
              <a:rPr lang="en-US" sz="1800" b="1" dirty="0" err="1" smtClean="0">
                <a:solidFill>
                  <a:srgbClr val="002060"/>
                </a:solidFill>
              </a:rPr>
              <a:t>webform</a:t>
            </a:r>
            <a:endParaRPr lang="en-US" sz="1800" b="1" dirty="0" smtClean="0">
              <a:solidFill>
                <a:srgbClr val="002060"/>
              </a:solidFill>
            </a:endParaRPr>
          </a:p>
          <a:p>
            <a:pPr marL="514350" indent="-514350">
              <a:buFont typeface="+mj-lt"/>
              <a:buAutoNum type="arabicPeriod"/>
            </a:pPr>
            <a:r>
              <a:rPr lang="en-US" sz="2000" b="1" dirty="0" smtClean="0">
                <a:solidFill>
                  <a:srgbClr val="002060"/>
                </a:solidFill>
              </a:rPr>
              <a:t>List Handling</a:t>
            </a:r>
          </a:p>
          <a:p>
            <a:pPr lvl="1"/>
            <a:r>
              <a:rPr lang="en-US" sz="1800" b="1" dirty="0" smtClean="0">
                <a:solidFill>
                  <a:srgbClr val="002060"/>
                </a:solidFill>
              </a:rPr>
              <a:t>Upload targets and volunteers</a:t>
            </a:r>
          </a:p>
          <a:p>
            <a:pPr lvl="1"/>
            <a:r>
              <a:rPr lang="en-US" sz="1800" b="1" dirty="0" smtClean="0">
                <a:solidFill>
                  <a:srgbClr val="002060"/>
                </a:solidFill>
              </a:rPr>
              <a:t>Prioritize call list</a:t>
            </a:r>
          </a:p>
          <a:p>
            <a:pPr marL="457200" indent="-457200">
              <a:buFont typeface="+mj-lt"/>
              <a:buAutoNum type="arabicPeriod"/>
            </a:pPr>
            <a:r>
              <a:rPr lang="en-US" sz="2000" b="1" dirty="0" smtClean="0">
                <a:solidFill>
                  <a:srgbClr val="002060"/>
                </a:solidFill>
              </a:rPr>
              <a:t>Call Script</a:t>
            </a:r>
          </a:p>
          <a:p>
            <a:pPr lvl="1"/>
            <a:r>
              <a:rPr lang="en-US" sz="1800" b="1" dirty="0" smtClean="0">
                <a:solidFill>
                  <a:srgbClr val="002060"/>
                </a:solidFill>
              </a:rPr>
              <a:t>Paste in call script</a:t>
            </a:r>
          </a:p>
          <a:p>
            <a:pPr marL="457200" indent="-457200">
              <a:buFont typeface="+mj-lt"/>
              <a:buAutoNum type="arabicPeriod"/>
            </a:pPr>
            <a:r>
              <a:rPr lang="en-US" sz="2000" b="1" dirty="0" smtClean="0">
                <a:solidFill>
                  <a:srgbClr val="002060"/>
                </a:solidFill>
              </a:rPr>
              <a:t>Automated Email</a:t>
            </a:r>
          </a:p>
          <a:p>
            <a:pPr lvl="1"/>
            <a:r>
              <a:rPr lang="en-US" sz="1800" b="1" dirty="0" smtClean="0">
                <a:solidFill>
                  <a:srgbClr val="002060"/>
                </a:solidFill>
              </a:rPr>
              <a:t>Paste in copy for 3 emails that will be generated during the phone bank</a:t>
            </a:r>
          </a:p>
          <a:p>
            <a:pPr marL="457200" lvl="1" indent="0">
              <a:buNone/>
            </a:pPr>
            <a:endParaRPr lang="en-US" sz="2000" b="1" dirty="0" smtClean="0">
              <a:solidFill>
                <a:srgbClr val="002060"/>
              </a:solidFill>
            </a:endParaRPr>
          </a:p>
          <a:p>
            <a:pPr lvl="1"/>
            <a:endParaRPr lang="en-US" sz="2000" b="1" dirty="0" smtClean="0">
              <a:solidFill>
                <a:srgbClr val="002060"/>
              </a:solidFill>
            </a:endParaRPr>
          </a:p>
          <a:p>
            <a:pPr marL="0" indent="0">
              <a:buNone/>
            </a:pPr>
            <a:endParaRPr lang="en-US" sz="2000" b="1" dirty="0" smtClean="0">
              <a:solidFill>
                <a:srgbClr val="002060"/>
              </a:solidFill>
            </a:endParaRPr>
          </a:p>
          <a:p>
            <a:pPr marL="514350" indent="-514350">
              <a:buFont typeface="+mj-lt"/>
              <a:buAutoNum type="arabicPeriod"/>
            </a:pPr>
            <a:endParaRPr lang="en-US" sz="2000" b="1" dirty="0" smtClean="0">
              <a:solidFill>
                <a:srgbClr val="002060"/>
              </a:solidFill>
            </a:endParaRPr>
          </a:p>
          <a:p>
            <a:pPr marL="0" indent="0">
              <a:buNone/>
            </a:pPr>
            <a:endParaRPr lang="en-US" sz="2000" b="1" dirty="0" smtClean="0">
              <a:solidFill>
                <a:srgbClr val="002060"/>
              </a:solidFill>
            </a:endParaRPr>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11151"/>
          <a:stretch/>
        </p:blipFill>
        <p:spPr>
          <a:xfrm>
            <a:off x="4419600" y="1066800"/>
            <a:ext cx="4333009" cy="3657600"/>
          </a:xfrm>
          <a:prstGeom prst="rect">
            <a:avLst/>
          </a:prstGeom>
        </p:spPr>
      </p:pic>
      <p:sp>
        <p:nvSpPr>
          <p:cNvPr id="6" name="Rectangle 3"/>
          <p:cNvSpPr txBox="1">
            <a:spLocks noChangeArrowheads="1"/>
          </p:cNvSpPr>
          <p:nvPr/>
        </p:nvSpPr>
        <p:spPr bwMode="auto">
          <a:xfrm>
            <a:off x="4267199" y="4800600"/>
            <a:ext cx="4485409" cy="1034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1pPr>
            <a:lvl2pPr marL="742950" indent="-28575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2pPr>
            <a:lvl3pPr marL="11430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3pPr>
            <a:lvl4pPr marL="16002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4pPr>
            <a:lvl5pPr marL="20574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400050"/>
            <a:r>
              <a:rPr lang="en-US" sz="1800" b="1" kern="0" dirty="0" smtClean="0">
                <a:solidFill>
                  <a:srgbClr val="002060"/>
                </a:solidFill>
              </a:rPr>
              <a:t>Send Email (with investment link)</a:t>
            </a:r>
          </a:p>
          <a:p>
            <a:pPr marL="400050"/>
            <a:r>
              <a:rPr lang="en-US" sz="1800" b="1" kern="0" dirty="0" smtClean="0">
                <a:solidFill>
                  <a:srgbClr val="002060"/>
                </a:solidFill>
              </a:rPr>
              <a:t>Thank You Non-Investor</a:t>
            </a:r>
          </a:p>
          <a:p>
            <a:pPr marL="400050"/>
            <a:r>
              <a:rPr lang="en-US" sz="1800" b="1" kern="0" dirty="0" smtClean="0">
                <a:solidFill>
                  <a:srgbClr val="002060"/>
                </a:solidFill>
              </a:rPr>
              <a:t>Thank You Investor</a:t>
            </a:r>
          </a:p>
        </p:txBody>
      </p:sp>
      <p:sp>
        <p:nvSpPr>
          <p:cNvPr id="2" name="Right Arrow 1"/>
          <p:cNvSpPr/>
          <p:nvPr/>
        </p:nvSpPr>
        <p:spPr bwMode="auto">
          <a:xfrm>
            <a:off x="2819400" y="5562600"/>
            <a:ext cx="1371600" cy="272129"/>
          </a:xfrm>
          <a:prstGeom prst="rightArrow">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30820201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 y="28575"/>
            <a:ext cx="8839200" cy="762000"/>
          </a:xfrm>
        </p:spPr>
        <p:txBody>
          <a:bodyPr anchor="t"/>
          <a:lstStyle/>
          <a:p>
            <a:pPr algn="l" eaLnBrk="1" hangingPunct="1"/>
            <a:r>
              <a:rPr lang="en-US" sz="1800" b="1" dirty="0" smtClean="0">
                <a:solidFill>
                  <a:srgbClr val="C00000"/>
                </a:solidFill>
              </a:rPr>
              <a:t>Phone-a-Friend – Phone Bank Wizard Tutorial</a:t>
            </a:r>
          </a:p>
        </p:txBody>
      </p:sp>
      <p:sp>
        <p:nvSpPr>
          <p:cNvPr id="7" name="Rectangle 3"/>
          <p:cNvSpPr txBox="1">
            <a:spLocks noChangeArrowheads="1"/>
          </p:cNvSpPr>
          <p:nvPr/>
        </p:nvSpPr>
        <p:spPr bwMode="auto">
          <a:xfrm>
            <a:off x="152400" y="5029200"/>
            <a:ext cx="6705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1pPr>
            <a:lvl2pPr marL="742950" indent="-28575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2pPr>
            <a:lvl3pPr marL="11430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3pPr>
            <a:lvl4pPr marL="16002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4pPr>
            <a:lvl5pPr marL="20574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571500" indent="-457200">
              <a:buFont typeface="+mj-lt"/>
              <a:buAutoNum type="arabicPeriod" startAt="28"/>
            </a:pPr>
            <a:r>
              <a:rPr lang="en-US" sz="2000" b="1" kern="0" dirty="0" smtClean="0">
                <a:solidFill>
                  <a:srgbClr val="002060"/>
                </a:solidFill>
              </a:rPr>
              <a:t>When you have finished everything, click the green Publish button, and your phone bank is available to publish for volunteers to see.</a:t>
            </a:r>
          </a:p>
        </p:txBody>
      </p:sp>
      <p:pic>
        <p:nvPicPr>
          <p:cNvPr id="4" name="Picture 3"/>
          <p:cNvPicPr>
            <a:picLocks noChangeAspect="1"/>
          </p:cNvPicPr>
          <p:nvPr/>
        </p:nvPicPr>
        <p:blipFill>
          <a:blip r:embed="rId3"/>
          <a:stretch>
            <a:fillRect/>
          </a:stretch>
        </p:blipFill>
        <p:spPr>
          <a:xfrm>
            <a:off x="710878" y="561975"/>
            <a:ext cx="8128322" cy="4543425"/>
          </a:xfrm>
          <a:prstGeom prst="rect">
            <a:avLst/>
          </a:prstGeom>
        </p:spPr>
      </p:pic>
      <p:sp>
        <p:nvSpPr>
          <p:cNvPr id="2" name="TextBox 1"/>
          <p:cNvSpPr txBox="1"/>
          <p:nvPr/>
        </p:nvSpPr>
        <p:spPr>
          <a:xfrm>
            <a:off x="3352800" y="1323975"/>
            <a:ext cx="3352800" cy="338554"/>
          </a:xfrm>
          <a:prstGeom prst="rect">
            <a:avLst/>
          </a:prstGeom>
          <a:noFill/>
        </p:spPr>
        <p:txBody>
          <a:bodyPr wrap="square" rtlCol="0">
            <a:spAutoFit/>
          </a:bodyPr>
          <a:lstStyle/>
          <a:p>
            <a:r>
              <a:rPr lang="en-US" sz="1600" dirty="0" smtClean="0">
                <a:solidFill>
                  <a:srgbClr val="0070C0"/>
                </a:solidFill>
              </a:rPr>
              <a:t>info@montanarealtors.org</a:t>
            </a:r>
            <a:endParaRPr lang="en-US" sz="1600" dirty="0">
              <a:solidFill>
                <a:srgbClr val="0070C0"/>
              </a:solidFill>
            </a:endParaRPr>
          </a:p>
        </p:txBody>
      </p:sp>
      <p:sp>
        <p:nvSpPr>
          <p:cNvPr id="3" name="TextBox 2"/>
          <p:cNvSpPr txBox="1"/>
          <p:nvPr/>
        </p:nvSpPr>
        <p:spPr>
          <a:xfrm>
            <a:off x="2438400" y="2548354"/>
            <a:ext cx="4648200" cy="2031325"/>
          </a:xfrm>
          <a:prstGeom prst="rect">
            <a:avLst/>
          </a:prstGeom>
          <a:noFill/>
        </p:spPr>
        <p:txBody>
          <a:bodyPr wrap="square" rtlCol="0">
            <a:spAutoFit/>
          </a:bodyPr>
          <a:lstStyle/>
          <a:p>
            <a:r>
              <a:rPr lang="en-US" dirty="0">
                <a:solidFill>
                  <a:srgbClr val="0070C0"/>
                </a:solidFill>
              </a:rPr>
              <a:t>Dear </a:t>
            </a:r>
            <a:r>
              <a:rPr lang="en-US" dirty="0" smtClean="0">
                <a:solidFill>
                  <a:srgbClr val="0070C0"/>
                </a:solidFill>
              </a:rPr>
              <a:t>  [First Name],</a:t>
            </a:r>
            <a:endParaRPr lang="en-US" dirty="0">
              <a:solidFill>
                <a:srgbClr val="0070C0"/>
              </a:solidFill>
            </a:endParaRPr>
          </a:p>
          <a:p>
            <a:r>
              <a:rPr lang="en-US" dirty="0">
                <a:solidFill>
                  <a:srgbClr val="0070C0"/>
                </a:solidFill>
              </a:rPr>
              <a:t>Thank you so much for your time today.  To make an investment, please click the link below!  We appreciate your commitment.</a:t>
            </a:r>
          </a:p>
          <a:p>
            <a:r>
              <a:rPr lang="en-US" dirty="0"/>
              <a:t/>
            </a:r>
            <a:br>
              <a:rPr lang="en-US" dirty="0"/>
            </a:br>
            <a:endParaRPr lang="en-US" dirty="0"/>
          </a:p>
          <a:p>
            <a:endParaRPr lang="en-US" dirty="0"/>
          </a:p>
        </p:txBody>
      </p:sp>
      <p:sp>
        <p:nvSpPr>
          <p:cNvPr id="6" name="TextBox 5"/>
          <p:cNvSpPr txBox="1"/>
          <p:nvPr/>
        </p:nvSpPr>
        <p:spPr>
          <a:xfrm>
            <a:off x="8382000" y="605909"/>
            <a:ext cx="457200" cy="184666"/>
          </a:xfrm>
          <a:prstGeom prst="rect">
            <a:avLst/>
          </a:prstGeom>
          <a:solidFill>
            <a:srgbClr val="00B050"/>
          </a:solidFill>
        </p:spPr>
        <p:txBody>
          <a:bodyPr wrap="square" rtlCol="0">
            <a:spAutoFit/>
          </a:bodyPr>
          <a:lstStyle/>
          <a:p>
            <a:r>
              <a:rPr lang="en-US" sz="600" b="1" dirty="0" smtClean="0">
                <a:solidFill>
                  <a:schemeClr val="bg1"/>
                </a:solidFill>
              </a:rPr>
              <a:t>Publish</a:t>
            </a:r>
            <a:endParaRPr lang="en-US" sz="600" b="1" dirty="0">
              <a:solidFill>
                <a:schemeClr val="bg1"/>
              </a:solidFill>
            </a:endParaRPr>
          </a:p>
        </p:txBody>
      </p:sp>
    </p:spTree>
    <p:extLst>
      <p:ext uri="{BB962C8B-B14F-4D97-AF65-F5344CB8AC3E}">
        <p14:creationId xmlns:p14="http://schemas.microsoft.com/office/powerpoint/2010/main" val="876820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228599"/>
            <a:ext cx="8153400" cy="1569660"/>
          </a:xfrm>
          <a:prstGeom prst="rect">
            <a:avLst/>
          </a:prstGeom>
          <a:noFill/>
        </p:spPr>
        <p:txBody>
          <a:bodyPr wrap="square" rtlCol="0">
            <a:spAutoFit/>
          </a:bodyPr>
          <a:lstStyle/>
          <a:p>
            <a:pPr algn="ctr"/>
            <a:r>
              <a:rPr lang="en-US" sz="3200" dirty="0" smtClean="0">
                <a:solidFill>
                  <a:srgbClr val="C00000"/>
                </a:solidFill>
                <a:latin typeface="Garamond" panose="02020404030301010803" pitchFamily="18" charset="0"/>
              </a:rPr>
              <a:t>When you have finished the wizard, follow the instructions for </a:t>
            </a:r>
            <a:r>
              <a:rPr lang="en-US" sz="3200" dirty="0" smtClean="0">
                <a:solidFill>
                  <a:srgbClr val="C00000"/>
                </a:solidFill>
                <a:latin typeface="Garamond" panose="02020404030301010803" pitchFamily="18" charset="0"/>
              </a:rPr>
              <a:t>Enabling </a:t>
            </a:r>
            <a:r>
              <a:rPr lang="en-US" sz="3200" dirty="0" smtClean="0">
                <a:solidFill>
                  <a:srgbClr val="C00000"/>
                </a:solidFill>
                <a:latin typeface="Garamond" panose="02020404030301010803" pitchFamily="18" charset="0"/>
              </a:rPr>
              <a:t>Advocates and Emailing Advocates</a:t>
            </a:r>
            <a:endParaRPr lang="en-US" sz="3200" dirty="0">
              <a:solidFill>
                <a:srgbClr val="C00000"/>
              </a:solidFill>
              <a:latin typeface="Garamond" panose="02020404030301010803" pitchFamily="18" charset="0"/>
            </a:endParaRPr>
          </a:p>
        </p:txBody>
      </p:sp>
      <p:graphicFrame>
        <p:nvGraphicFramePr>
          <p:cNvPr id="2" name="Diagram 1"/>
          <p:cNvGraphicFramePr/>
          <p:nvPr>
            <p:extLst/>
          </p:nvPr>
        </p:nvGraphicFramePr>
        <p:xfrm>
          <a:off x="457200" y="1549400"/>
          <a:ext cx="8305800" cy="416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075017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 y="28575"/>
            <a:ext cx="8839200" cy="762000"/>
          </a:xfrm>
        </p:spPr>
        <p:txBody>
          <a:bodyPr anchor="t"/>
          <a:lstStyle/>
          <a:p>
            <a:pPr algn="l" eaLnBrk="1" hangingPunct="1"/>
            <a:r>
              <a:rPr lang="en-US" sz="1800" b="1" dirty="0" smtClean="0">
                <a:solidFill>
                  <a:srgbClr val="C00000"/>
                </a:solidFill>
              </a:rPr>
              <a:t>Phone-a-Friend – Phone Bank Wizard Tutorial</a:t>
            </a:r>
          </a:p>
        </p:txBody>
      </p:sp>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43000" y="533399"/>
            <a:ext cx="7010400" cy="4618029"/>
          </a:xfrm>
        </p:spPr>
      </p:pic>
      <p:sp>
        <p:nvSpPr>
          <p:cNvPr id="7" name="Rectangle 3"/>
          <p:cNvSpPr txBox="1">
            <a:spLocks noChangeArrowheads="1"/>
          </p:cNvSpPr>
          <p:nvPr/>
        </p:nvSpPr>
        <p:spPr bwMode="auto">
          <a:xfrm>
            <a:off x="152400" y="5181600"/>
            <a:ext cx="6705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1pPr>
            <a:lvl2pPr marL="742950" indent="-28575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2pPr>
            <a:lvl3pPr marL="11430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3pPr>
            <a:lvl4pPr marL="16002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4pPr>
            <a:lvl5pPr marL="20574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571500" indent="-457200">
              <a:buFont typeface="+mj-lt"/>
              <a:buAutoNum type="arabicPeriod"/>
            </a:pPr>
            <a:r>
              <a:rPr lang="en-US" sz="2000" b="1" kern="0" dirty="0" smtClean="0">
                <a:solidFill>
                  <a:srgbClr val="002060"/>
                </a:solidFill>
              </a:rPr>
              <a:t>To launch the wizard, go to Activities&gt;New Mass Activity&gt;Mass Phone Bank Wizard</a:t>
            </a:r>
          </a:p>
        </p:txBody>
      </p:sp>
    </p:spTree>
    <p:extLst>
      <p:ext uri="{BB962C8B-B14F-4D97-AF65-F5344CB8AC3E}">
        <p14:creationId xmlns:p14="http://schemas.microsoft.com/office/powerpoint/2010/main" val="5976743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 y="28575"/>
            <a:ext cx="8839200" cy="762000"/>
          </a:xfrm>
        </p:spPr>
        <p:txBody>
          <a:bodyPr anchor="t"/>
          <a:lstStyle/>
          <a:p>
            <a:pPr algn="l" eaLnBrk="1" hangingPunct="1"/>
            <a:r>
              <a:rPr lang="en-US" sz="1800" b="1" dirty="0" smtClean="0">
                <a:solidFill>
                  <a:srgbClr val="C00000"/>
                </a:solidFill>
              </a:rPr>
              <a:t>Phone-a-Friend – Phone Bank Wizard Tutorial</a:t>
            </a:r>
          </a:p>
        </p:txBody>
      </p:sp>
      <p:sp>
        <p:nvSpPr>
          <p:cNvPr id="7" name="Rectangle 3"/>
          <p:cNvSpPr txBox="1">
            <a:spLocks noChangeArrowheads="1"/>
          </p:cNvSpPr>
          <p:nvPr/>
        </p:nvSpPr>
        <p:spPr bwMode="auto">
          <a:xfrm>
            <a:off x="152400" y="5181600"/>
            <a:ext cx="67056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1pPr>
            <a:lvl2pPr marL="742950" indent="-28575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2pPr>
            <a:lvl3pPr marL="11430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3pPr>
            <a:lvl4pPr marL="16002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4pPr>
            <a:lvl5pPr marL="20574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571500" indent="-457200">
              <a:buFont typeface="+mj-lt"/>
              <a:buAutoNum type="arabicPeriod" startAt="2"/>
            </a:pPr>
            <a:r>
              <a:rPr lang="en-US" sz="2000" b="1" kern="0" dirty="0" smtClean="0">
                <a:solidFill>
                  <a:srgbClr val="002060"/>
                </a:solidFill>
              </a:rPr>
              <a:t>There are 5 steps to the phone bank wizard.  Step 1 is the “Welcome” screen.</a:t>
            </a:r>
          </a:p>
          <a:p>
            <a:pPr marL="571500" indent="-457200">
              <a:buFont typeface="+mj-lt"/>
              <a:buAutoNum type="arabicPeriod" startAt="2"/>
            </a:pPr>
            <a:r>
              <a:rPr lang="en-US" sz="2000" b="1" kern="0" dirty="0" smtClean="0">
                <a:solidFill>
                  <a:srgbClr val="002060"/>
                </a:solidFill>
              </a:rPr>
              <a:t>Click “Next.”</a:t>
            </a:r>
          </a:p>
        </p:txBody>
      </p:sp>
      <p:pic>
        <p:nvPicPr>
          <p:cNvPr id="5" name="Picture 4"/>
          <p:cNvPicPr>
            <a:picLocks noChangeAspect="1"/>
          </p:cNvPicPr>
          <p:nvPr/>
        </p:nvPicPr>
        <p:blipFill>
          <a:blip r:embed="rId3"/>
          <a:stretch>
            <a:fillRect/>
          </a:stretch>
        </p:blipFill>
        <p:spPr>
          <a:xfrm>
            <a:off x="76200" y="1066800"/>
            <a:ext cx="8935697" cy="3286584"/>
          </a:xfrm>
          <a:prstGeom prst="rect">
            <a:avLst/>
          </a:prstGeom>
        </p:spPr>
      </p:pic>
    </p:spTree>
    <p:extLst>
      <p:ext uri="{BB962C8B-B14F-4D97-AF65-F5344CB8AC3E}">
        <p14:creationId xmlns:p14="http://schemas.microsoft.com/office/powerpoint/2010/main" val="10183993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 y="28575"/>
            <a:ext cx="8839200" cy="762000"/>
          </a:xfrm>
        </p:spPr>
        <p:txBody>
          <a:bodyPr anchor="t"/>
          <a:lstStyle/>
          <a:p>
            <a:pPr algn="l" eaLnBrk="1" hangingPunct="1"/>
            <a:r>
              <a:rPr lang="en-US" sz="1800" b="1" dirty="0" smtClean="0">
                <a:solidFill>
                  <a:srgbClr val="C00000"/>
                </a:solidFill>
              </a:rPr>
              <a:t>Phone-a-Friend – Phone Bank Wizard Tutorial</a:t>
            </a:r>
          </a:p>
        </p:txBody>
      </p:sp>
      <p:sp>
        <p:nvSpPr>
          <p:cNvPr id="7" name="Rectangle 3"/>
          <p:cNvSpPr txBox="1">
            <a:spLocks noChangeArrowheads="1"/>
          </p:cNvSpPr>
          <p:nvPr/>
        </p:nvSpPr>
        <p:spPr bwMode="auto">
          <a:xfrm>
            <a:off x="152400" y="5181600"/>
            <a:ext cx="6705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1pPr>
            <a:lvl2pPr marL="742950" indent="-28575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2pPr>
            <a:lvl3pPr marL="11430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3pPr>
            <a:lvl4pPr marL="16002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4pPr>
            <a:lvl5pPr marL="20574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571500" indent="-457200">
              <a:buFont typeface="+mj-lt"/>
              <a:buAutoNum type="arabicPeriod" startAt="4"/>
            </a:pPr>
            <a:r>
              <a:rPr lang="en-US" sz="2000" b="1" kern="0" dirty="0" smtClean="0">
                <a:solidFill>
                  <a:srgbClr val="002060"/>
                </a:solidFill>
              </a:rPr>
              <a:t>Step </a:t>
            </a:r>
            <a:r>
              <a:rPr lang="en-US" sz="2000" b="1" kern="0" dirty="0">
                <a:solidFill>
                  <a:srgbClr val="002060"/>
                </a:solidFill>
              </a:rPr>
              <a:t>2</a:t>
            </a:r>
            <a:r>
              <a:rPr lang="en-US" sz="2000" b="1" kern="0" dirty="0" smtClean="0">
                <a:solidFill>
                  <a:srgbClr val="002060"/>
                </a:solidFill>
              </a:rPr>
              <a:t> is the “Administrative” screen.</a:t>
            </a:r>
            <a:r>
              <a:rPr lang="en-US" sz="2000" b="1" kern="0" dirty="0">
                <a:solidFill>
                  <a:srgbClr val="002060"/>
                </a:solidFill>
              </a:rPr>
              <a:t> </a:t>
            </a:r>
            <a:r>
              <a:rPr lang="en-US" sz="2000" b="1" kern="0" dirty="0" smtClean="0">
                <a:solidFill>
                  <a:srgbClr val="002060"/>
                </a:solidFill>
              </a:rPr>
              <a:t> This is where you will start setting up your phone bank.</a:t>
            </a: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094595"/>
            <a:ext cx="609600" cy="213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4"/>
          <a:stretch>
            <a:fillRect/>
          </a:stretch>
        </p:blipFill>
        <p:spPr>
          <a:xfrm>
            <a:off x="1143000" y="533400"/>
            <a:ext cx="7180083" cy="4416788"/>
          </a:xfrm>
          <a:prstGeom prst="rect">
            <a:avLst/>
          </a:prstGeom>
        </p:spPr>
      </p:pic>
    </p:spTree>
    <p:extLst>
      <p:ext uri="{BB962C8B-B14F-4D97-AF65-F5344CB8AC3E}">
        <p14:creationId xmlns:p14="http://schemas.microsoft.com/office/powerpoint/2010/main" val="26915078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1708650" y="868959"/>
            <a:ext cx="5574300" cy="3429000"/>
          </a:xfrm>
          <a:prstGeom prst="rect">
            <a:avLst/>
          </a:prstGeom>
        </p:spPr>
      </p:pic>
      <p:sp>
        <p:nvSpPr>
          <p:cNvPr id="4098" name="Rectangle 2"/>
          <p:cNvSpPr>
            <a:spLocks noGrp="1" noChangeArrowheads="1"/>
          </p:cNvSpPr>
          <p:nvPr>
            <p:ph type="title"/>
          </p:nvPr>
        </p:nvSpPr>
        <p:spPr>
          <a:xfrm>
            <a:off x="76200" y="28575"/>
            <a:ext cx="8839200" cy="762000"/>
          </a:xfrm>
        </p:spPr>
        <p:txBody>
          <a:bodyPr anchor="t"/>
          <a:lstStyle/>
          <a:p>
            <a:pPr algn="l" eaLnBrk="1" hangingPunct="1"/>
            <a:r>
              <a:rPr lang="en-US" sz="1800" b="1" dirty="0" smtClean="0">
                <a:solidFill>
                  <a:srgbClr val="C00000"/>
                </a:solidFill>
              </a:rPr>
              <a:t>Phone-a-Friend – Phone Bank Wizard Tutorial</a:t>
            </a:r>
          </a:p>
        </p:txBody>
      </p:sp>
      <p:sp>
        <p:nvSpPr>
          <p:cNvPr id="7" name="Rectangle 3"/>
          <p:cNvSpPr txBox="1">
            <a:spLocks noChangeArrowheads="1"/>
          </p:cNvSpPr>
          <p:nvPr/>
        </p:nvSpPr>
        <p:spPr bwMode="auto">
          <a:xfrm>
            <a:off x="152400" y="5181600"/>
            <a:ext cx="67056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1pPr>
            <a:lvl2pPr marL="742950" indent="-28575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2pPr>
            <a:lvl3pPr marL="11430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3pPr>
            <a:lvl4pPr marL="16002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4pPr>
            <a:lvl5pPr marL="20574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571500" indent="-457200">
              <a:buFont typeface="+mj-lt"/>
              <a:buAutoNum type="arabicPeriod" startAt="5"/>
            </a:pPr>
            <a:r>
              <a:rPr lang="en-US" sz="2000" b="1" kern="0" dirty="0" smtClean="0">
                <a:solidFill>
                  <a:srgbClr val="002060"/>
                </a:solidFill>
              </a:rPr>
              <a:t>Enter your phone bank’s name in the Mass Activity Title.  Please use the naming convention State Abbreviation-Local Association so it is clearly identifiable.</a:t>
            </a:r>
          </a:p>
        </p:txBody>
      </p:sp>
      <p:sp>
        <p:nvSpPr>
          <p:cNvPr id="2" name="TextBox 1"/>
          <p:cNvSpPr txBox="1"/>
          <p:nvPr/>
        </p:nvSpPr>
        <p:spPr>
          <a:xfrm>
            <a:off x="2743200" y="1397217"/>
            <a:ext cx="3810000" cy="276999"/>
          </a:xfrm>
          <a:prstGeom prst="rect">
            <a:avLst/>
          </a:prstGeom>
          <a:noFill/>
        </p:spPr>
        <p:txBody>
          <a:bodyPr wrap="square" rtlCol="0">
            <a:spAutoFit/>
          </a:bodyPr>
          <a:lstStyle/>
          <a:p>
            <a:r>
              <a:rPr lang="en-US" sz="1200" dirty="0" smtClean="0">
                <a:solidFill>
                  <a:srgbClr val="0070C0"/>
                </a:solidFill>
              </a:rPr>
              <a:t>MT-Helena AOR Phone Bank</a:t>
            </a:r>
            <a:endParaRPr lang="en-US" sz="1200" dirty="0">
              <a:solidFill>
                <a:srgbClr val="0070C0"/>
              </a:solidFill>
            </a:endParaRPr>
          </a:p>
        </p:txBody>
      </p:sp>
    </p:spTree>
    <p:extLst>
      <p:ext uri="{BB962C8B-B14F-4D97-AF65-F5344CB8AC3E}">
        <p14:creationId xmlns:p14="http://schemas.microsoft.com/office/powerpoint/2010/main" val="30548571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4"/>
          <p:cNvPicPr>
            <a:picLocks noChangeAspect="1"/>
          </p:cNvPicPr>
          <p:nvPr/>
        </p:nvPicPr>
        <p:blipFill>
          <a:blip r:embed="rId3"/>
          <a:stretch>
            <a:fillRect/>
          </a:stretch>
        </p:blipFill>
        <p:spPr bwMode="auto">
          <a:xfrm>
            <a:off x="1283700" y="665595"/>
            <a:ext cx="55743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title"/>
          </p:nvPr>
        </p:nvSpPr>
        <p:spPr>
          <a:xfrm>
            <a:off x="76200" y="28575"/>
            <a:ext cx="8839200" cy="762000"/>
          </a:xfrm>
        </p:spPr>
        <p:txBody>
          <a:bodyPr anchor="t"/>
          <a:lstStyle/>
          <a:p>
            <a:pPr algn="l" eaLnBrk="1" hangingPunct="1"/>
            <a:r>
              <a:rPr lang="en-US" sz="1800" b="1" dirty="0" smtClean="0">
                <a:solidFill>
                  <a:srgbClr val="C00000"/>
                </a:solidFill>
              </a:rPr>
              <a:t>Phone-a-Friend – Phone Bank Wizard Tutorial</a:t>
            </a:r>
          </a:p>
        </p:txBody>
      </p:sp>
      <p:sp>
        <p:nvSpPr>
          <p:cNvPr id="7" name="Rectangle 3"/>
          <p:cNvSpPr txBox="1">
            <a:spLocks noChangeArrowheads="1"/>
          </p:cNvSpPr>
          <p:nvPr/>
        </p:nvSpPr>
        <p:spPr bwMode="auto">
          <a:xfrm>
            <a:off x="152400" y="5181600"/>
            <a:ext cx="67056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1pPr>
            <a:lvl2pPr marL="742950" indent="-28575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2pPr>
            <a:lvl3pPr marL="11430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3pPr>
            <a:lvl4pPr marL="16002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4pPr>
            <a:lvl5pPr marL="20574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571500" indent="-457200">
              <a:buFont typeface="+mj-lt"/>
              <a:buAutoNum type="arabicPeriod" startAt="6"/>
            </a:pPr>
            <a:r>
              <a:rPr lang="en-US" sz="2000" b="1" kern="0" dirty="0" smtClean="0">
                <a:solidFill>
                  <a:srgbClr val="002060"/>
                </a:solidFill>
              </a:rPr>
              <a:t>Add a brief description of your phone bank in the Description field.</a:t>
            </a:r>
          </a:p>
          <a:p>
            <a:pPr marL="571500" indent="-457200">
              <a:buFont typeface="+mj-lt"/>
              <a:buAutoNum type="arabicPeriod" startAt="6"/>
            </a:pPr>
            <a:r>
              <a:rPr lang="en-US" sz="2000" b="1" kern="0" dirty="0" smtClean="0">
                <a:solidFill>
                  <a:srgbClr val="002060"/>
                </a:solidFill>
              </a:rPr>
              <a:t>Select your Federated Access Group.  (This is your state abbreviation and 4-digit Local Board ID)</a:t>
            </a:r>
          </a:p>
        </p:txBody>
      </p:sp>
      <p:sp>
        <p:nvSpPr>
          <p:cNvPr id="2" name="TextBox 1"/>
          <p:cNvSpPr txBox="1"/>
          <p:nvPr/>
        </p:nvSpPr>
        <p:spPr>
          <a:xfrm>
            <a:off x="2362200" y="1170801"/>
            <a:ext cx="3810000" cy="276999"/>
          </a:xfrm>
          <a:prstGeom prst="rect">
            <a:avLst/>
          </a:prstGeom>
          <a:noFill/>
        </p:spPr>
        <p:txBody>
          <a:bodyPr wrap="square" rtlCol="0">
            <a:spAutoFit/>
          </a:bodyPr>
          <a:lstStyle/>
          <a:p>
            <a:r>
              <a:rPr lang="en-US" sz="1200" dirty="0" smtClean="0">
                <a:solidFill>
                  <a:srgbClr val="0070C0"/>
                </a:solidFill>
              </a:rPr>
              <a:t>MT-Helena AOR Phone Bank</a:t>
            </a:r>
            <a:endParaRPr lang="en-US" sz="1200" dirty="0">
              <a:solidFill>
                <a:srgbClr val="0070C0"/>
              </a:solidFill>
            </a:endParaRPr>
          </a:p>
        </p:txBody>
      </p:sp>
      <p:sp>
        <p:nvSpPr>
          <p:cNvPr id="6" name="TextBox 5"/>
          <p:cNvSpPr txBox="1"/>
          <p:nvPr/>
        </p:nvSpPr>
        <p:spPr>
          <a:xfrm>
            <a:off x="2362200" y="1524000"/>
            <a:ext cx="3352800" cy="461665"/>
          </a:xfrm>
          <a:prstGeom prst="rect">
            <a:avLst/>
          </a:prstGeom>
          <a:noFill/>
        </p:spPr>
        <p:txBody>
          <a:bodyPr wrap="square" rtlCol="0">
            <a:spAutoFit/>
          </a:bodyPr>
          <a:lstStyle/>
          <a:p>
            <a:r>
              <a:rPr lang="en-US" sz="1200" dirty="0" smtClean="0">
                <a:solidFill>
                  <a:srgbClr val="0070C0"/>
                </a:solidFill>
              </a:rPr>
              <a:t>Calling all members who have never invested or have not invested in 2 or more years</a:t>
            </a:r>
            <a:endParaRPr lang="en-US" sz="1200" dirty="0">
              <a:solidFill>
                <a:srgbClr val="0070C0"/>
              </a:solidFill>
            </a:endParaRPr>
          </a:p>
        </p:txBody>
      </p:sp>
      <p:sp>
        <p:nvSpPr>
          <p:cNvPr id="8" name="TextBox 7"/>
          <p:cNvSpPr txBox="1"/>
          <p:nvPr/>
        </p:nvSpPr>
        <p:spPr>
          <a:xfrm>
            <a:off x="2371725" y="2057400"/>
            <a:ext cx="3810000" cy="276999"/>
          </a:xfrm>
          <a:prstGeom prst="rect">
            <a:avLst/>
          </a:prstGeom>
          <a:noFill/>
        </p:spPr>
        <p:txBody>
          <a:bodyPr wrap="square" rtlCol="0">
            <a:spAutoFit/>
          </a:bodyPr>
          <a:lstStyle/>
          <a:p>
            <a:r>
              <a:rPr lang="en-US" sz="1200" dirty="0" smtClean="0">
                <a:solidFill>
                  <a:srgbClr val="0070C0"/>
                </a:solidFill>
              </a:rPr>
              <a:t>MT-5430</a:t>
            </a:r>
            <a:endParaRPr lang="en-US" sz="1200" dirty="0">
              <a:solidFill>
                <a:srgbClr val="0070C0"/>
              </a:solidFill>
            </a:endParaRPr>
          </a:p>
        </p:txBody>
      </p:sp>
      <p:sp>
        <p:nvSpPr>
          <p:cNvPr id="4" name="TextBox 3"/>
          <p:cNvSpPr txBox="1"/>
          <p:nvPr/>
        </p:nvSpPr>
        <p:spPr>
          <a:xfrm>
            <a:off x="5257800" y="2133600"/>
            <a:ext cx="3581400" cy="646331"/>
          </a:xfrm>
          <a:prstGeom prst="rect">
            <a:avLst/>
          </a:prstGeom>
          <a:solidFill>
            <a:schemeClr val="bg1"/>
          </a:solidFill>
        </p:spPr>
        <p:txBody>
          <a:bodyPr wrap="square" rtlCol="0">
            <a:spAutoFit/>
          </a:bodyPr>
          <a:lstStyle/>
          <a:p>
            <a:r>
              <a:rPr lang="en-US" sz="1200" dirty="0" smtClean="0">
                <a:solidFill>
                  <a:srgbClr val="C00000"/>
                </a:solidFill>
              </a:rPr>
              <a:t>Local Associations only have access to their own federated group. State Associations have access to all the Local Associations in the state.</a:t>
            </a:r>
            <a:endParaRPr lang="en-US" sz="1200" dirty="0">
              <a:solidFill>
                <a:srgbClr val="C00000"/>
              </a:solidFill>
            </a:endParaRPr>
          </a:p>
        </p:txBody>
      </p:sp>
    </p:spTree>
    <p:extLst>
      <p:ext uri="{BB962C8B-B14F-4D97-AF65-F5344CB8AC3E}">
        <p14:creationId xmlns:p14="http://schemas.microsoft.com/office/powerpoint/2010/main" val="22384836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4"/>
          <p:cNvPicPr>
            <a:picLocks noChangeAspect="1"/>
          </p:cNvPicPr>
          <p:nvPr/>
        </p:nvPicPr>
        <p:blipFill>
          <a:blip r:embed="rId3"/>
          <a:stretch>
            <a:fillRect/>
          </a:stretch>
        </p:blipFill>
        <p:spPr bwMode="auto">
          <a:xfrm>
            <a:off x="1295400" y="685800"/>
            <a:ext cx="55743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title"/>
          </p:nvPr>
        </p:nvSpPr>
        <p:spPr>
          <a:xfrm>
            <a:off x="76200" y="28575"/>
            <a:ext cx="8839200" cy="762000"/>
          </a:xfrm>
        </p:spPr>
        <p:txBody>
          <a:bodyPr anchor="t"/>
          <a:lstStyle/>
          <a:p>
            <a:pPr algn="l" eaLnBrk="1" hangingPunct="1"/>
            <a:r>
              <a:rPr lang="en-US" sz="1800" b="1" dirty="0" smtClean="0">
                <a:solidFill>
                  <a:srgbClr val="C00000"/>
                </a:solidFill>
              </a:rPr>
              <a:t>Phone-a-Friend – Phone Bank Wizard Tutorial</a:t>
            </a:r>
          </a:p>
        </p:txBody>
      </p:sp>
      <p:sp>
        <p:nvSpPr>
          <p:cNvPr id="7" name="Rectangle 3"/>
          <p:cNvSpPr txBox="1">
            <a:spLocks noChangeArrowheads="1"/>
          </p:cNvSpPr>
          <p:nvPr/>
        </p:nvSpPr>
        <p:spPr bwMode="auto">
          <a:xfrm>
            <a:off x="152400" y="5181600"/>
            <a:ext cx="670560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1pPr>
            <a:lvl2pPr marL="742950" indent="-28575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2pPr>
            <a:lvl3pPr marL="11430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3pPr>
            <a:lvl4pPr marL="16002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4pPr>
            <a:lvl5pPr marL="20574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571500" indent="-457200">
              <a:buFont typeface="+mj-lt"/>
              <a:buAutoNum type="arabicPeriod" startAt="8"/>
            </a:pPr>
            <a:r>
              <a:rPr lang="en-US" sz="2000" b="1" kern="0" dirty="0" smtClean="0">
                <a:solidFill>
                  <a:srgbClr val="002060"/>
                </a:solidFill>
              </a:rPr>
              <a:t>Enter/select the </a:t>
            </a:r>
            <a:r>
              <a:rPr lang="en-US" sz="2000" b="1" kern="0" dirty="0" err="1" smtClean="0">
                <a:solidFill>
                  <a:srgbClr val="002060"/>
                </a:solidFill>
              </a:rPr>
              <a:t>webform</a:t>
            </a:r>
            <a:r>
              <a:rPr lang="en-US" sz="2000" b="1" kern="0" dirty="0" smtClean="0">
                <a:solidFill>
                  <a:srgbClr val="002060"/>
                </a:solidFill>
              </a:rPr>
              <a:t> name the </a:t>
            </a:r>
            <a:r>
              <a:rPr lang="en-US" sz="2000" b="1" kern="0" dirty="0" smtClean="0">
                <a:solidFill>
                  <a:srgbClr val="002060"/>
                </a:solidFill>
              </a:rPr>
              <a:t>state </a:t>
            </a:r>
            <a:r>
              <a:rPr lang="en-US" sz="2000" b="1" kern="0" dirty="0">
                <a:solidFill>
                  <a:srgbClr val="002060"/>
                </a:solidFill>
              </a:rPr>
              <a:t>a</a:t>
            </a:r>
            <a:r>
              <a:rPr lang="en-US" sz="2000" b="1" kern="0" dirty="0" smtClean="0">
                <a:solidFill>
                  <a:srgbClr val="002060"/>
                </a:solidFill>
              </a:rPr>
              <a:t>ssociation </a:t>
            </a:r>
            <a:r>
              <a:rPr lang="en-US" sz="2000" b="1" kern="0" dirty="0" smtClean="0">
                <a:solidFill>
                  <a:srgbClr val="002060"/>
                </a:solidFill>
              </a:rPr>
              <a:t>has created for this phone bank in the </a:t>
            </a:r>
            <a:r>
              <a:rPr lang="en-US" sz="2000" b="1" kern="0" dirty="0" err="1" smtClean="0">
                <a:solidFill>
                  <a:srgbClr val="002060"/>
                </a:solidFill>
              </a:rPr>
              <a:t>Webform</a:t>
            </a:r>
            <a:r>
              <a:rPr lang="en-US" sz="2000" b="1" kern="0" dirty="0" smtClean="0">
                <a:solidFill>
                  <a:srgbClr val="002060"/>
                </a:solidFill>
              </a:rPr>
              <a:t> field</a:t>
            </a:r>
          </a:p>
          <a:p>
            <a:pPr marL="571500" indent="-457200">
              <a:buFont typeface="+mj-lt"/>
              <a:buAutoNum type="arabicPeriod" startAt="8"/>
            </a:pPr>
            <a:r>
              <a:rPr lang="en-US" sz="2000" b="1" kern="0" dirty="0" smtClean="0">
                <a:solidFill>
                  <a:srgbClr val="002060"/>
                </a:solidFill>
              </a:rPr>
              <a:t>Enter/select the </a:t>
            </a:r>
            <a:r>
              <a:rPr lang="en-US" sz="2000" b="1" kern="0" dirty="0" smtClean="0">
                <a:solidFill>
                  <a:srgbClr val="002060"/>
                </a:solidFill>
              </a:rPr>
              <a:t>state </a:t>
            </a:r>
            <a:r>
              <a:rPr lang="en-US" sz="2000" b="1" kern="0" dirty="0">
                <a:solidFill>
                  <a:srgbClr val="002060"/>
                </a:solidFill>
              </a:rPr>
              <a:t>a</a:t>
            </a:r>
            <a:r>
              <a:rPr lang="en-US" sz="2000" b="1" kern="0" dirty="0" smtClean="0">
                <a:solidFill>
                  <a:srgbClr val="002060"/>
                </a:solidFill>
              </a:rPr>
              <a:t>ssociation’s </a:t>
            </a:r>
            <a:r>
              <a:rPr lang="en-US" sz="2000" b="1" kern="0" dirty="0" smtClean="0">
                <a:solidFill>
                  <a:srgbClr val="002060"/>
                </a:solidFill>
              </a:rPr>
              <a:t>phone bank program name in the Program field.  E.g. 2016 MT Phone Banks</a:t>
            </a:r>
          </a:p>
        </p:txBody>
      </p:sp>
      <p:sp>
        <p:nvSpPr>
          <p:cNvPr id="2" name="TextBox 1"/>
          <p:cNvSpPr txBox="1"/>
          <p:nvPr/>
        </p:nvSpPr>
        <p:spPr>
          <a:xfrm>
            <a:off x="2362200" y="1219200"/>
            <a:ext cx="3810000" cy="276999"/>
          </a:xfrm>
          <a:prstGeom prst="rect">
            <a:avLst/>
          </a:prstGeom>
          <a:noFill/>
        </p:spPr>
        <p:txBody>
          <a:bodyPr wrap="square" rtlCol="0">
            <a:spAutoFit/>
          </a:bodyPr>
          <a:lstStyle/>
          <a:p>
            <a:r>
              <a:rPr lang="en-US" sz="1200" dirty="0" smtClean="0">
                <a:solidFill>
                  <a:srgbClr val="0070C0"/>
                </a:solidFill>
              </a:rPr>
              <a:t>MT-Helena AOR Phone Bank</a:t>
            </a:r>
            <a:endParaRPr lang="en-US" sz="1200" dirty="0">
              <a:solidFill>
                <a:srgbClr val="0070C0"/>
              </a:solidFill>
            </a:endParaRPr>
          </a:p>
        </p:txBody>
      </p:sp>
      <p:sp>
        <p:nvSpPr>
          <p:cNvPr id="6" name="TextBox 5"/>
          <p:cNvSpPr txBox="1"/>
          <p:nvPr/>
        </p:nvSpPr>
        <p:spPr>
          <a:xfrm>
            <a:off x="2362200" y="1567933"/>
            <a:ext cx="3429000" cy="461665"/>
          </a:xfrm>
          <a:prstGeom prst="rect">
            <a:avLst/>
          </a:prstGeom>
          <a:noFill/>
        </p:spPr>
        <p:txBody>
          <a:bodyPr wrap="square" rtlCol="0">
            <a:spAutoFit/>
          </a:bodyPr>
          <a:lstStyle/>
          <a:p>
            <a:r>
              <a:rPr lang="en-US" sz="1200" dirty="0" smtClean="0">
                <a:solidFill>
                  <a:srgbClr val="0070C0"/>
                </a:solidFill>
              </a:rPr>
              <a:t>Calling all members who have never invested or have not invested in 2 or more years</a:t>
            </a:r>
            <a:endParaRPr lang="en-US" sz="1200" dirty="0">
              <a:solidFill>
                <a:srgbClr val="0070C0"/>
              </a:solidFill>
            </a:endParaRPr>
          </a:p>
        </p:txBody>
      </p:sp>
      <p:sp>
        <p:nvSpPr>
          <p:cNvPr id="8" name="TextBox 7"/>
          <p:cNvSpPr txBox="1"/>
          <p:nvPr/>
        </p:nvSpPr>
        <p:spPr>
          <a:xfrm>
            <a:off x="2371725" y="2090668"/>
            <a:ext cx="3810000" cy="276999"/>
          </a:xfrm>
          <a:prstGeom prst="rect">
            <a:avLst/>
          </a:prstGeom>
          <a:noFill/>
        </p:spPr>
        <p:txBody>
          <a:bodyPr wrap="square" rtlCol="0">
            <a:spAutoFit/>
          </a:bodyPr>
          <a:lstStyle/>
          <a:p>
            <a:r>
              <a:rPr lang="en-US" sz="1200" dirty="0" smtClean="0">
                <a:solidFill>
                  <a:srgbClr val="0070C0"/>
                </a:solidFill>
              </a:rPr>
              <a:t>MT-5430</a:t>
            </a:r>
            <a:endParaRPr lang="en-US" sz="1200" dirty="0">
              <a:solidFill>
                <a:srgbClr val="0070C0"/>
              </a:solidFill>
            </a:endParaRPr>
          </a:p>
        </p:txBody>
      </p:sp>
      <p:sp>
        <p:nvSpPr>
          <p:cNvPr id="9" name="TextBox 8"/>
          <p:cNvSpPr txBox="1"/>
          <p:nvPr/>
        </p:nvSpPr>
        <p:spPr>
          <a:xfrm>
            <a:off x="2371725" y="2408642"/>
            <a:ext cx="3810000" cy="276999"/>
          </a:xfrm>
          <a:prstGeom prst="rect">
            <a:avLst/>
          </a:prstGeom>
          <a:noFill/>
        </p:spPr>
        <p:txBody>
          <a:bodyPr wrap="square" rtlCol="0">
            <a:spAutoFit/>
          </a:bodyPr>
          <a:lstStyle/>
          <a:p>
            <a:r>
              <a:rPr lang="en-US" sz="1200" dirty="0" smtClean="0">
                <a:solidFill>
                  <a:srgbClr val="0070C0"/>
                </a:solidFill>
              </a:rPr>
              <a:t>2016 MT Helena Phone Bank</a:t>
            </a:r>
            <a:endParaRPr lang="en-US" sz="1200" dirty="0">
              <a:solidFill>
                <a:srgbClr val="0070C0"/>
              </a:solidFill>
            </a:endParaRPr>
          </a:p>
        </p:txBody>
      </p:sp>
      <p:sp>
        <p:nvSpPr>
          <p:cNvPr id="10" name="TextBox 9"/>
          <p:cNvSpPr txBox="1"/>
          <p:nvPr/>
        </p:nvSpPr>
        <p:spPr>
          <a:xfrm>
            <a:off x="2362200" y="2743200"/>
            <a:ext cx="3810000" cy="276999"/>
          </a:xfrm>
          <a:prstGeom prst="rect">
            <a:avLst/>
          </a:prstGeom>
          <a:noFill/>
        </p:spPr>
        <p:txBody>
          <a:bodyPr wrap="square" rtlCol="0">
            <a:spAutoFit/>
          </a:bodyPr>
          <a:lstStyle/>
          <a:p>
            <a:r>
              <a:rPr lang="en-US" sz="1200" dirty="0" smtClean="0">
                <a:solidFill>
                  <a:srgbClr val="0070C0"/>
                </a:solidFill>
              </a:rPr>
              <a:t>2016 MT Phone Banks</a:t>
            </a:r>
            <a:endParaRPr lang="en-US" sz="1200" dirty="0">
              <a:solidFill>
                <a:srgbClr val="0070C0"/>
              </a:solidFill>
            </a:endParaRPr>
          </a:p>
        </p:txBody>
      </p:sp>
    </p:spTree>
    <p:extLst>
      <p:ext uri="{BB962C8B-B14F-4D97-AF65-F5344CB8AC3E}">
        <p14:creationId xmlns:p14="http://schemas.microsoft.com/office/powerpoint/2010/main" val="37898168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4"/>
          <p:cNvPicPr>
            <a:picLocks noGrp="1" noChangeAspect="1"/>
          </p:cNvPicPr>
          <p:nvPr>
            <p:ph idx="1"/>
          </p:nvPr>
        </p:nvPicPr>
        <p:blipFill>
          <a:blip r:embed="rId3"/>
          <a:stretch>
            <a:fillRect/>
          </a:stretch>
        </p:blipFill>
        <p:spPr>
          <a:xfrm>
            <a:off x="1311409" y="703073"/>
            <a:ext cx="5574300" cy="3429000"/>
          </a:xfrm>
          <a:prstGeom prst="rect">
            <a:avLst/>
          </a:prstGeom>
        </p:spPr>
      </p:pic>
      <p:sp>
        <p:nvSpPr>
          <p:cNvPr id="4098" name="Rectangle 2"/>
          <p:cNvSpPr>
            <a:spLocks noGrp="1" noChangeArrowheads="1"/>
          </p:cNvSpPr>
          <p:nvPr>
            <p:ph type="title"/>
          </p:nvPr>
        </p:nvSpPr>
        <p:spPr>
          <a:xfrm>
            <a:off x="76200" y="28575"/>
            <a:ext cx="8839200" cy="762000"/>
          </a:xfrm>
        </p:spPr>
        <p:txBody>
          <a:bodyPr anchor="t"/>
          <a:lstStyle/>
          <a:p>
            <a:pPr algn="l" eaLnBrk="1" hangingPunct="1"/>
            <a:r>
              <a:rPr lang="en-US" sz="1800" b="1" dirty="0" smtClean="0">
                <a:solidFill>
                  <a:srgbClr val="C00000"/>
                </a:solidFill>
              </a:rPr>
              <a:t>Phone-a-Friend – Phone Bank Wizard Tutorial</a:t>
            </a:r>
          </a:p>
        </p:txBody>
      </p:sp>
      <p:sp>
        <p:nvSpPr>
          <p:cNvPr id="7" name="Rectangle 3"/>
          <p:cNvSpPr txBox="1">
            <a:spLocks noChangeArrowheads="1"/>
          </p:cNvSpPr>
          <p:nvPr/>
        </p:nvSpPr>
        <p:spPr bwMode="auto">
          <a:xfrm>
            <a:off x="152400" y="4343400"/>
            <a:ext cx="6934200" cy="200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1pPr>
            <a:lvl2pPr marL="742950" indent="-28575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2pPr>
            <a:lvl3pPr marL="11430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3pPr>
            <a:lvl4pPr marL="16002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4pPr>
            <a:lvl5pPr marL="2057400" indent="-228600" algn="l" rtl="0" eaLnBrk="0" fontAlgn="base" hangingPunct="0">
              <a:spcBef>
                <a:spcPct val="20000"/>
              </a:spcBef>
              <a:spcAft>
                <a:spcPct val="0"/>
              </a:spcAft>
              <a:buChar char="»"/>
              <a:defRPr sz="2100">
                <a:solidFill>
                  <a:srgbClr val="1854A6"/>
                </a:solidFill>
                <a:latin typeface="Garamond"/>
                <a:ea typeface="MS PGothic" pitchFamily="34" charset="-128"/>
                <a:cs typeface="Garamond"/>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571500" indent="-457200">
              <a:buFont typeface="+mj-lt"/>
              <a:buAutoNum type="arabicPeriod" startAt="10"/>
            </a:pPr>
            <a:r>
              <a:rPr lang="en-US" sz="2000" b="1" kern="0" dirty="0" smtClean="0">
                <a:solidFill>
                  <a:srgbClr val="002060"/>
                </a:solidFill>
              </a:rPr>
              <a:t>Enter “Phone Bank Grey” in the Header Image field.  Select the image in your federated group</a:t>
            </a:r>
          </a:p>
          <a:p>
            <a:pPr marL="571500" indent="-457200">
              <a:buFont typeface="+mj-lt"/>
              <a:buAutoNum type="arabicPeriod" startAt="10"/>
            </a:pPr>
            <a:r>
              <a:rPr lang="en-US" sz="2000" b="1" kern="0" dirty="0" smtClean="0">
                <a:solidFill>
                  <a:srgbClr val="002060"/>
                </a:solidFill>
              </a:rPr>
              <a:t>Enter the date of your phone bank into the Start Date field.  This is the date queuing of targets will begin.  Volunteers will NOT be able to see targets before this date.</a:t>
            </a:r>
          </a:p>
        </p:txBody>
      </p:sp>
      <p:sp>
        <p:nvSpPr>
          <p:cNvPr id="2" name="TextBox 1"/>
          <p:cNvSpPr txBox="1"/>
          <p:nvPr/>
        </p:nvSpPr>
        <p:spPr>
          <a:xfrm>
            <a:off x="2362200" y="1219200"/>
            <a:ext cx="3810000" cy="276999"/>
          </a:xfrm>
          <a:prstGeom prst="rect">
            <a:avLst/>
          </a:prstGeom>
          <a:noFill/>
        </p:spPr>
        <p:txBody>
          <a:bodyPr wrap="square" rtlCol="0">
            <a:spAutoFit/>
          </a:bodyPr>
          <a:lstStyle/>
          <a:p>
            <a:r>
              <a:rPr lang="en-US" sz="1200" dirty="0" smtClean="0">
                <a:solidFill>
                  <a:srgbClr val="0070C0"/>
                </a:solidFill>
              </a:rPr>
              <a:t>MT-Helena AOR Phone Bank</a:t>
            </a:r>
            <a:endParaRPr lang="en-US" sz="1200" dirty="0">
              <a:solidFill>
                <a:srgbClr val="0070C0"/>
              </a:solidFill>
            </a:endParaRPr>
          </a:p>
        </p:txBody>
      </p:sp>
      <p:sp>
        <p:nvSpPr>
          <p:cNvPr id="6" name="TextBox 5"/>
          <p:cNvSpPr txBox="1"/>
          <p:nvPr/>
        </p:nvSpPr>
        <p:spPr>
          <a:xfrm>
            <a:off x="2362200" y="1584067"/>
            <a:ext cx="3352800" cy="461665"/>
          </a:xfrm>
          <a:prstGeom prst="rect">
            <a:avLst/>
          </a:prstGeom>
          <a:noFill/>
        </p:spPr>
        <p:txBody>
          <a:bodyPr wrap="square" rtlCol="0">
            <a:spAutoFit/>
          </a:bodyPr>
          <a:lstStyle/>
          <a:p>
            <a:r>
              <a:rPr lang="en-US" sz="1200" dirty="0" smtClean="0">
                <a:solidFill>
                  <a:srgbClr val="0070C0"/>
                </a:solidFill>
              </a:rPr>
              <a:t>Calling all members who have never invested or have not invested in 2 or more years</a:t>
            </a:r>
            <a:endParaRPr lang="en-US" sz="1200" dirty="0">
              <a:solidFill>
                <a:srgbClr val="0070C0"/>
              </a:solidFill>
            </a:endParaRPr>
          </a:p>
        </p:txBody>
      </p:sp>
      <p:sp>
        <p:nvSpPr>
          <p:cNvPr id="8" name="TextBox 7"/>
          <p:cNvSpPr txBox="1"/>
          <p:nvPr/>
        </p:nvSpPr>
        <p:spPr>
          <a:xfrm>
            <a:off x="2371725" y="2101969"/>
            <a:ext cx="3810000" cy="276999"/>
          </a:xfrm>
          <a:prstGeom prst="rect">
            <a:avLst/>
          </a:prstGeom>
          <a:noFill/>
        </p:spPr>
        <p:txBody>
          <a:bodyPr wrap="square" rtlCol="0">
            <a:spAutoFit/>
          </a:bodyPr>
          <a:lstStyle/>
          <a:p>
            <a:r>
              <a:rPr lang="en-US" sz="1200" dirty="0" smtClean="0">
                <a:solidFill>
                  <a:srgbClr val="0070C0"/>
                </a:solidFill>
              </a:rPr>
              <a:t>MT-5430</a:t>
            </a:r>
            <a:endParaRPr lang="en-US" sz="1200" dirty="0">
              <a:solidFill>
                <a:srgbClr val="0070C0"/>
              </a:solidFill>
            </a:endParaRPr>
          </a:p>
        </p:txBody>
      </p:sp>
      <p:sp>
        <p:nvSpPr>
          <p:cNvPr id="9" name="TextBox 8"/>
          <p:cNvSpPr txBox="1"/>
          <p:nvPr/>
        </p:nvSpPr>
        <p:spPr>
          <a:xfrm>
            <a:off x="2362200" y="2443231"/>
            <a:ext cx="3810000" cy="276999"/>
          </a:xfrm>
          <a:prstGeom prst="rect">
            <a:avLst/>
          </a:prstGeom>
          <a:noFill/>
        </p:spPr>
        <p:txBody>
          <a:bodyPr wrap="square" rtlCol="0">
            <a:spAutoFit/>
          </a:bodyPr>
          <a:lstStyle/>
          <a:p>
            <a:r>
              <a:rPr lang="en-US" sz="1200" dirty="0" smtClean="0">
                <a:solidFill>
                  <a:srgbClr val="0070C0"/>
                </a:solidFill>
              </a:rPr>
              <a:t>2016 MT Helena Phone Bank</a:t>
            </a:r>
            <a:endParaRPr lang="en-US" sz="1200" dirty="0">
              <a:solidFill>
                <a:srgbClr val="0070C0"/>
              </a:solidFill>
            </a:endParaRPr>
          </a:p>
        </p:txBody>
      </p:sp>
      <p:sp>
        <p:nvSpPr>
          <p:cNvPr id="10" name="TextBox 9"/>
          <p:cNvSpPr txBox="1"/>
          <p:nvPr/>
        </p:nvSpPr>
        <p:spPr>
          <a:xfrm>
            <a:off x="2371725" y="2765232"/>
            <a:ext cx="3810000" cy="276999"/>
          </a:xfrm>
          <a:prstGeom prst="rect">
            <a:avLst/>
          </a:prstGeom>
          <a:noFill/>
        </p:spPr>
        <p:txBody>
          <a:bodyPr wrap="square" rtlCol="0">
            <a:spAutoFit/>
          </a:bodyPr>
          <a:lstStyle/>
          <a:p>
            <a:r>
              <a:rPr lang="en-US" sz="1200" dirty="0" smtClean="0">
                <a:solidFill>
                  <a:srgbClr val="0070C0"/>
                </a:solidFill>
              </a:rPr>
              <a:t>2016 MT Phone Banks</a:t>
            </a:r>
            <a:endParaRPr lang="en-US" sz="1200" dirty="0">
              <a:solidFill>
                <a:srgbClr val="0070C0"/>
              </a:solidFill>
            </a:endParaRPr>
          </a:p>
        </p:txBody>
      </p:sp>
      <p:sp>
        <p:nvSpPr>
          <p:cNvPr id="11" name="TextBox 10"/>
          <p:cNvSpPr txBox="1"/>
          <p:nvPr/>
        </p:nvSpPr>
        <p:spPr>
          <a:xfrm>
            <a:off x="2371725" y="3053466"/>
            <a:ext cx="3810000" cy="276999"/>
          </a:xfrm>
          <a:prstGeom prst="rect">
            <a:avLst/>
          </a:prstGeom>
          <a:noFill/>
        </p:spPr>
        <p:txBody>
          <a:bodyPr wrap="square" rtlCol="0">
            <a:spAutoFit/>
          </a:bodyPr>
          <a:lstStyle/>
          <a:p>
            <a:r>
              <a:rPr lang="en-US" sz="1200" dirty="0" smtClean="0">
                <a:solidFill>
                  <a:srgbClr val="0070C0"/>
                </a:solidFill>
              </a:rPr>
              <a:t>Phone Bank Grey</a:t>
            </a:r>
            <a:endParaRPr lang="en-US" sz="1200" dirty="0">
              <a:solidFill>
                <a:srgbClr val="0070C0"/>
              </a:solidFill>
            </a:endParaRPr>
          </a:p>
        </p:txBody>
      </p:sp>
      <p:sp>
        <p:nvSpPr>
          <p:cNvPr id="12" name="TextBox 11"/>
          <p:cNvSpPr txBox="1"/>
          <p:nvPr/>
        </p:nvSpPr>
        <p:spPr>
          <a:xfrm>
            <a:off x="2371725" y="3394728"/>
            <a:ext cx="3810000" cy="276999"/>
          </a:xfrm>
          <a:prstGeom prst="rect">
            <a:avLst/>
          </a:prstGeom>
          <a:noFill/>
        </p:spPr>
        <p:txBody>
          <a:bodyPr wrap="square" rtlCol="0">
            <a:spAutoFit/>
          </a:bodyPr>
          <a:lstStyle/>
          <a:p>
            <a:r>
              <a:rPr lang="en-US" sz="1200" dirty="0" smtClean="0">
                <a:solidFill>
                  <a:srgbClr val="0070C0"/>
                </a:solidFill>
              </a:rPr>
              <a:t>03/03/2016</a:t>
            </a:r>
            <a:endParaRPr lang="en-US" sz="1200" dirty="0">
              <a:solidFill>
                <a:srgbClr val="0070C0"/>
              </a:solidFill>
            </a:endParaRPr>
          </a:p>
        </p:txBody>
      </p:sp>
    </p:spTree>
    <p:extLst>
      <p:ext uri="{BB962C8B-B14F-4D97-AF65-F5344CB8AC3E}">
        <p14:creationId xmlns:p14="http://schemas.microsoft.com/office/powerpoint/2010/main" val="5192605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theme/theme1.xml><?xml version="1.0" encoding="utf-8"?>
<a:theme xmlns:a="http://schemas.openxmlformats.org/drawingml/2006/main" name="NAR_RPAC-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REALTORParty</Template>
  <TotalTime>3</TotalTime>
  <Words>1079</Words>
  <Application>Microsoft Office PowerPoint</Application>
  <PresentationFormat>On-screen Show (4:3)</PresentationFormat>
  <Paragraphs>152</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MS PGothic</vt:lpstr>
      <vt:lpstr>MS PGothic</vt:lpstr>
      <vt:lpstr>Arial</vt:lpstr>
      <vt:lpstr>Calibri</vt:lpstr>
      <vt:lpstr>Garamond</vt:lpstr>
      <vt:lpstr>NAR_RPAC-2016</vt:lpstr>
      <vt:lpstr>Phone-a-Friend – Phone Bank Wizard</vt:lpstr>
      <vt:lpstr>5 Steps of the Phone Bank Wizard</vt:lpstr>
      <vt:lpstr>Phone-a-Friend – Phone Bank Wizard Tutorial</vt:lpstr>
      <vt:lpstr>Phone-a-Friend – Phone Bank Wizard Tutorial</vt:lpstr>
      <vt:lpstr>Phone-a-Friend – Phone Bank Wizard Tutorial</vt:lpstr>
      <vt:lpstr>Phone-a-Friend – Phone Bank Wizard Tutorial</vt:lpstr>
      <vt:lpstr>Phone-a-Friend – Phone Bank Wizard Tutorial</vt:lpstr>
      <vt:lpstr>Phone-a-Friend – Phone Bank Wizard Tutorial</vt:lpstr>
      <vt:lpstr>Phone-a-Friend – Phone Bank Wizard Tutorial</vt:lpstr>
      <vt:lpstr>Phone-a-Friend – Phone Bank Wizard Tutorial</vt:lpstr>
      <vt:lpstr>Phone-a-Friend – Phone Bank Wizard Tutorial</vt:lpstr>
      <vt:lpstr>Phone-a-Friend – Phone Bank Wizard Tutorial</vt:lpstr>
      <vt:lpstr>Phone-a-Friend – Phone Bank Wizard Tutorial</vt:lpstr>
      <vt:lpstr>Phone-a-Friend – Phone Bank Wizard Tutorial</vt:lpstr>
      <vt:lpstr>Phone-a-Friend – Phone Bank Wizard Tutorial</vt:lpstr>
      <vt:lpstr>Phone-a-Friend – Phone Bank Wizard Tutorial</vt:lpstr>
      <vt:lpstr>Phone-a-Friend – Phone Bank Wizard Tutorial</vt:lpstr>
      <vt:lpstr>Phone-a-Friend – Phone Bank Wizard Tutorial</vt:lpstr>
      <vt:lpstr>Phone-a-Friend – Phone Bank Wizard Tutorial</vt:lpstr>
      <vt:lpstr>Phone-a-Friend – Phone Bank Wizard Tutorial</vt:lpstr>
      <vt:lpstr>PowerPoint Presentation</vt:lpstr>
    </vt:vector>
  </TitlesOfParts>
  <Company>NAR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Phone-a-Friend – Phone Bank Wizard</dc:title>
  <dc:creator>Tiane Harrison</dc:creator>
  <cp:lastModifiedBy>Tiane Harrison</cp:lastModifiedBy>
  <cp:revision>1</cp:revision>
  <dcterms:created xsi:type="dcterms:W3CDTF">2017-11-08T00:44:41Z</dcterms:created>
  <dcterms:modified xsi:type="dcterms:W3CDTF">2017-11-08T00:48:29Z</dcterms:modified>
</cp:coreProperties>
</file>