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9" r:id="rId6"/>
    <p:sldId id="285" r:id="rId7"/>
    <p:sldId id="277" r:id="rId8"/>
    <p:sldId id="288" r:id="rId9"/>
    <p:sldId id="287" r:id="rId10"/>
    <p:sldId id="283" r:id="rId11"/>
    <p:sldId id="257" r:id="rId12"/>
    <p:sldId id="290" r:id="rId13"/>
    <p:sldId id="294" r:id="rId14"/>
    <p:sldId id="295" r:id="rId15"/>
    <p:sldId id="293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Dispenza" initials="MD" lastIdx="3" clrIdx="0">
    <p:extLst>
      <p:ext uri="{19B8F6BF-5375-455C-9EA6-DF929625EA0E}">
        <p15:presenceInfo xmlns:p15="http://schemas.microsoft.com/office/powerpoint/2012/main" userId="S::mdispenza@realtors.org::2d473cb0-3513-405c-a1aa-a4c44c3e0e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3895"/>
    <a:srgbClr val="BED7E9"/>
    <a:srgbClr val="F58785"/>
    <a:srgbClr val="40134A"/>
    <a:srgbClr val="006CB7"/>
    <a:srgbClr val="EA2326"/>
    <a:srgbClr val="52121E"/>
    <a:srgbClr val="EB2226"/>
    <a:srgbClr val="1C4584"/>
    <a:srgbClr val="BFD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9"/>
    <p:restoredTop sz="94649"/>
  </p:normalViewPr>
  <p:slideViewPr>
    <p:cSldViewPr snapToGrid="0" snapToObjects="1">
      <p:cViewPr varScale="1">
        <p:scale>
          <a:sx n="111" d="100"/>
          <a:sy n="111" d="100"/>
        </p:scale>
        <p:origin x="4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35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5T17:38:14.761" idx="1">
    <p:pos x="-478" y="68"/>
    <p:text>Add photo and send to back to fill half circle!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5217BC-4C71-CC42-BB1A-91504D9FDC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FD005C-2AE5-D84C-911F-ACB5C95DC8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BB0D6-25CA-5E4F-8A73-33194F275917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63BC1-4AFA-864F-9C24-26BB7885B8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89CB1-AC58-1A46-A2AF-AA84A71CD1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B3171-E52A-ED4B-8B03-9D3AF612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1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FE20F-127F-034D-BC8F-EDE05704DE9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C3BDC-5242-114E-8B1C-0F94F8FA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1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263125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4266958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70563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95886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41257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58127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424575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00537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96DB-B96B-494A-ADEB-98C2691FD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DBC79-01C2-C447-816C-6F3CB9902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DBC9-0170-084D-84C7-03190D8B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06B7-BBEC-8441-8168-99E6D61A8237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F4475-CE75-B84F-B961-056B187E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5188-90F2-944B-93B4-0AA87032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06460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DAC-282A-C149-8E0E-A8EBEC9D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EF62B-1AAF-E54D-948B-6BF89CA9B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B4443-90D9-F846-A715-6CB4BC3C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537E-CEEA-1444-84EA-00941A6B7767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BC10E-ED17-2F49-A0C7-2FD3852E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42951-B82C-7842-8A79-8822D7C4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93059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5A70C6-62DA-104A-9FD4-4CCC51118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5E94D-F7D6-094A-8535-3F77890E3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38063-BF14-DE40-905E-4787D4C2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452B-9406-5144-9364-091C2283EA7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A1727-B547-E74E-AF8E-BE26867F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EAFAE-3746-AD45-8868-5CAA88EF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94008"/>
      </p:ext>
    </p:extLst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uilding, government building&#10;&#10;Description automatically generated">
            <a:extLst>
              <a:ext uri="{FF2B5EF4-FFF2-40B4-BE49-F238E27FC236}">
                <a16:creationId xmlns:a16="http://schemas.microsoft.com/office/drawing/2014/main" id="{E9A39C21-093F-3C41-A8AD-4AD02DBFB7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65733"/>
      </p:ext>
    </p:extLst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6E5209-C4E7-AA47-954F-7C942318C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200" y="6318000"/>
            <a:ext cx="2134548" cy="553252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EB649F2-A054-9349-9ADC-3E364F7F3A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953C48-C594-F145-8BD1-D567215B5A00}"/>
              </a:ext>
            </a:extLst>
          </p:cNvPr>
          <p:cNvSpPr txBox="1"/>
          <p:nvPr userDrawn="1"/>
        </p:nvSpPr>
        <p:spPr>
          <a:xfrm>
            <a:off x="180623" y="6039556"/>
            <a:ext cx="790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238033-6B2A-5A4C-820F-99AD0E93B480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0414114"/>
      </p:ext>
    </p:extLst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2B6E78B6-1274-2247-8146-21B9C4D23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04D15A-AED7-CA4B-9F26-97946CEAC024}"/>
              </a:ext>
            </a:extLst>
          </p:cNvPr>
          <p:cNvSpPr txBox="1"/>
          <p:nvPr userDrawn="1"/>
        </p:nvSpPr>
        <p:spPr>
          <a:xfrm>
            <a:off x="90311" y="6479822"/>
            <a:ext cx="790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238033-6B2A-5A4C-820F-99AD0E93B480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04185364"/>
      </p:ext>
    </p:extLst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29F0B62-4E43-5142-AF53-F093BC2EDE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3B3EA0-BDF9-3949-ABD1-9CB71C958E72}"/>
              </a:ext>
            </a:extLst>
          </p:cNvPr>
          <p:cNvSpPr txBox="1"/>
          <p:nvPr userDrawn="1"/>
        </p:nvSpPr>
        <p:spPr>
          <a:xfrm>
            <a:off x="180623" y="6039556"/>
            <a:ext cx="790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238033-6B2A-5A4C-820F-99AD0E93B480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20423673"/>
      </p:ext>
    </p:extLst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476C8AB-58A5-D548-8C5F-F022A1A14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C94EF3-BE6B-2C45-B0BE-6545DC1E085A}"/>
              </a:ext>
            </a:extLst>
          </p:cNvPr>
          <p:cNvSpPr txBox="1"/>
          <p:nvPr userDrawn="1"/>
        </p:nvSpPr>
        <p:spPr>
          <a:xfrm>
            <a:off x="90311" y="6479822"/>
            <a:ext cx="790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238033-6B2A-5A4C-820F-99AD0E93B480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6485738"/>
      </p:ext>
    </p:extLst>
  </p:cSld>
  <p:clrMapOvr>
    <a:masterClrMapping/>
  </p:clrMapOvr>
  <p:transition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D3F2CF9-594E-AB46-AE98-727717D192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757764-E285-6B41-9494-81F10643B8A6}"/>
              </a:ext>
            </a:extLst>
          </p:cNvPr>
          <p:cNvSpPr txBox="1"/>
          <p:nvPr userDrawn="1"/>
        </p:nvSpPr>
        <p:spPr>
          <a:xfrm>
            <a:off x="90311" y="6479822"/>
            <a:ext cx="790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238033-6B2A-5A4C-820F-99AD0E93B480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3465146"/>
      </p:ext>
    </p:extLst>
  </p:cSld>
  <p:clrMapOvr>
    <a:masterClrMapping/>
  </p:clrMapOvr>
  <p:transition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olygon&#10;&#10;Description automatically generated">
            <a:extLst>
              <a:ext uri="{FF2B5EF4-FFF2-40B4-BE49-F238E27FC236}">
                <a16:creationId xmlns:a16="http://schemas.microsoft.com/office/drawing/2014/main" id="{F0804DA7-79C2-4347-B2E2-AA1CCBCC1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EF5EC6-3593-9A48-91C2-7D9558A510D2}"/>
              </a:ext>
            </a:extLst>
          </p:cNvPr>
          <p:cNvSpPr txBox="1"/>
          <p:nvPr userDrawn="1"/>
        </p:nvSpPr>
        <p:spPr>
          <a:xfrm>
            <a:off x="90311" y="6479822"/>
            <a:ext cx="790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238033-6B2A-5A4C-820F-99AD0E93B480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9165904"/>
      </p:ext>
    </p:extLst>
  </p:cSld>
  <p:clrMapOvr>
    <a:masterClrMapping/>
  </p:clrMapOvr>
  <p:transition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2246264-0487-5A41-BBBD-FB4EA865EC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22D94C-80BF-6941-BAF7-6130E2528CAD}"/>
              </a:ext>
            </a:extLst>
          </p:cNvPr>
          <p:cNvSpPr txBox="1"/>
          <p:nvPr userDrawn="1"/>
        </p:nvSpPr>
        <p:spPr>
          <a:xfrm>
            <a:off x="180623" y="6039556"/>
            <a:ext cx="790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238033-6B2A-5A4C-820F-99AD0E93B480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40115486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B13A-76CB-644A-B04E-8B5523B6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2C279-F70E-1F4C-8D9B-4BFB0B3FC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D9EA9-370B-1446-8EFB-A0BB10D0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83B6-8349-F347-A1C7-CDC576051C8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60878-5E21-CE41-BFC3-8E035C9E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BC75B-C340-E34D-A0FD-865646F7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4384"/>
      </p:ext>
    </p:extLst>
  </p:cSld>
  <p:clrMapOvr>
    <a:masterClrMapping/>
  </p:clrMapOvr>
  <p:transition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1F9B485-5337-584F-BE68-2619402D7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263" y="6330060"/>
            <a:ext cx="1264438" cy="407017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7F00DCB-926B-2344-92FA-C6A51B7C9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8438B9-1929-BA48-9055-66EC8D9DA066}"/>
              </a:ext>
            </a:extLst>
          </p:cNvPr>
          <p:cNvSpPr txBox="1"/>
          <p:nvPr userDrawn="1"/>
        </p:nvSpPr>
        <p:spPr>
          <a:xfrm>
            <a:off x="90311" y="6479822"/>
            <a:ext cx="790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238033-6B2A-5A4C-820F-99AD0E93B480}" type="slidenum">
              <a:rPr lang="en-US" sz="1200" smtClean="0">
                <a:solidFill>
                  <a:schemeClr val="bg1"/>
                </a:solidFill>
                <a:latin typeface="Montserrat" pitchFamily="2" charset="77"/>
              </a:rPr>
              <a:t>‹#›</a:t>
            </a:fld>
            <a:endParaRPr lang="en-US" sz="12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12700000"/>
      </p:ext>
    </p:extLst>
  </p:cSld>
  <p:clrMapOvr>
    <a:masterClrMapping/>
  </p:clrMapOvr>
  <p:transition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D52619A-15F7-754F-9352-B331C47D15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F1D58D-60D3-6D48-9DCB-9B2C686EA7E3}"/>
              </a:ext>
            </a:extLst>
          </p:cNvPr>
          <p:cNvSpPr txBox="1"/>
          <p:nvPr userDrawn="1"/>
        </p:nvSpPr>
        <p:spPr>
          <a:xfrm>
            <a:off x="90311" y="6479822"/>
            <a:ext cx="790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238033-6B2A-5A4C-820F-99AD0E93B480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53728211"/>
      </p:ext>
    </p:extLst>
  </p:cSld>
  <p:clrMapOvr>
    <a:masterClrMapping/>
  </p:clrMapOvr>
  <p:transition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37926571-B9D8-7D42-AE18-06AD25C50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7A62020-68DD-604B-90C2-F9AA37B94A7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457210" y="880311"/>
            <a:ext cx="4636168" cy="442762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0E02A37-0A56-8C4D-8CC7-3793DDF223D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1060263" y="880311"/>
            <a:ext cx="4636168" cy="442762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F0DF2-397C-714F-BC6B-A46CA77B5207}"/>
              </a:ext>
            </a:extLst>
          </p:cNvPr>
          <p:cNvSpPr txBox="1"/>
          <p:nvPr userDrawn="1"/>
        </p:nvSpPr>
        <p:spPr>
          <a:xfrm>
            <a:off x="90311" y="6479822"/>
            <a:ext cx="790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238033-6B2A-5A4C-820F-99AD0E93B480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95270114"/>
      </p:ext>
    </p:extLst>
  </p:cSld>
  <p:clrMapOvr>
    <a:masterClrMapping/>
  </p:clrMapOvr>
  <p:transition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0CAC16A-FA2B-1543-B8DE-1AA0D5431F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B63411-0ECB-7B4A-968F-24D3ECD32488}"/>
              </a:ext>
            </a:extLst>
          </p:cNvPr>
          <p:cNvSpPr txBox="1"/>
          <p:nvPr userDrawn="1"/>
        </p:nvSpPr>
        <p:spPr>
          <a:xfrm>
            <a:off x="90311" y="6479822"/>
            <a:ext cx="790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238033-6B2A-5A4C-820F-99AD0E93B480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5889315"/>
      </p:ext>
    </p:extLst>
  </p:cSld>
  <p:clrMapOvr>
    <a:masterClrMapping/>
  </p:clrMapOvr>
  <p:transition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825B48-626D-D84A-B3DD-9E770F7401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200" y="6318000"/>
            <a:ext cx="2134548" cy="553252"/>
          </a:xfrm>
          <a:prstGeom prst="rect">
            <a:avLst/>
          </a:prstGeom>
        </p:spPr>
      </p:pic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F7885E3-67A2-804D-80F2-9887C4B0B0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6E7E58-EFEC-9944-BD63-2BDCE368D347}"/>
              </a:ext>
            </a:extLst>
          </p:cNvPr>
          <p:cNvSpPr txBox="1"/>
          <p:nvPr userDrawn="1"/>
        </p:nvSpPr>
        <p:spPr>
          <a:xfrm>
            <a:off x="90311" y="6479822"/>
            <a:ext cx="790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C238033-6B2A-5A4C-820F-99AD0E93B480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51974845"/>
      </p:ext>
    </p:extLst>
  </p:cSld>
  <p:clrMapOvr>
    <a:masterClrMapping/>
  </p:clrMapOvr>
  <p:transition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ilding&#10;&#10;Description automatically generated">
            <a:extLst>
              <a:ext uri="{FF2B5EF4-FFF2-40B4-BE49-F238E27FC236}">
                <a16:creationId xmlns:a16="http://schemas.microsoft.com/office/drawing/2014/main" id="{56CCB162-55F2-644A-8B2E-0735FD0277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63980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0E91-F505-2C4D-9EBC-55763D34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47770-1C56-964E-ABF4-3499DDDE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8C1FD-2E49-1E4D-8586-8F521326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3F6A-3D09-2741-855F-F0E0FE60BC6A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634C8-B655-1B44-8057-CFA2E468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DE60A-9D8F-4B4B-940D-336653E6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82436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EB5B1-292B-F440-9733-5FDEDE46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0B3D5-1CDE-BC4B-BA62-EF24F8B2F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DF26F-A88E-9949-AF63-4BEB6CF30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6F2BC-30AA-1440-8C69-282C04F9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FA70-E6F4-8044-8F88-46F5E92AB792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38607-D3AD-FC48-B233-444905E7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C4AD9-5294-BF49-AFC5-C5F61D51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65044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4940E-042B-A948-9EBF-020A8F1F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0A68C-23B9-CE44-A504-501B56041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B44A7-3F11-5B42-948C-B22E714B4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4F627-204A-424F-8E97-0E090323F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55AA89-5A7D-6D43-BE92-271005D23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D0455-0D60-F94D-B3D8-218DBA95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1E1A-DD49-5545-B5F5-825CF3132ED5}" type="datetime1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1B1F47-CD8B-9443-86B2-EE78BDE1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9A07F-91D7-954B-8027-A313BAEE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22158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9ADC-71E6-274C-817C-DC3B77BF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F67D4-3F03-6641-BCB0-997CFBA7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CD07-0890-5B4F-8A75-FB0BB9B781AD}" type="datetime1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C8207-1584-754B-A932-D72519B6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87A8C-68A4-0D45-8F82-CEC6A02C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5351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12456C-4812-2E4C-B7A9-A27A1127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7B2E-996A-4145-93D1-3EAEBCC7D71C}" type="datetime1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9E7DCF-AE6B-8F4C-9A9E-535C1B43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D4F7B-1F2A-C341-9F98-4A710EDB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53068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A1AD1-3DBE-2E44-8B38-7D0DF4A6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AC54D-0689-B648-899E-6AB02971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24D53-05DA-934A-8367-B957821E3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EF403-666C-9E4C-8C3F-640A3742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8C5E3-79C7-874E-90A6-2F78633F640C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ABA15-EE4C-684C-93C8-A80184D0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F6F49-BB43-194B-B62B-522B8128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46901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32AA8-7971-9C47-BC4C-6981DCC5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D2EBE3-9F5E-E147-AC2D-407F637A2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68D42-BA6D-4B46-9FBB-AC684C9D8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6E501-79AB-074E-84A3-07E843FD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3521-264B-F74D-BF16-56DEE0F473BE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2601F-A921-1C48-B42F-BAD9D666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CBE83-88A5-F94E-AFEC-1FF963F1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71236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765E8-B931-4745-8A31-CE6F562F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F3733-BD13-834A-98CE-4F3152483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2E8F1-1438-2B48-84B0-1784A7C22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ECF77-0617-D74D-BDC0-E89C7B83D019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76E27-466E-774D-829B-29DEDDC04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A61E5-3DBB-6E4E-9D48-34D7666B2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3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  <p:sldLayoutId id="2147483661" r:id="rId14"/>
    <p:sldLayoutId id="2147483662" r:id="rId15"/>
    <p:sldLayoutId id="2147483672" r:id="rId16"/>
    <p:sldLayoutId id="2147483663" r:id="rId17"/>
    <p:sldLayoutId id="2147483664" r:id="rId18"/>
    <p:sldLayoutId id="2147483666" r:id="rId19"/>
    <p:sldLayoutId id="2147483671" r:id="rId20"/>
    <p:sldLayoutId id="2147483667" r:id="rId21"/>
    <p:sldLayoutId id="2147483670" r:id="rId22"/>
    <p:sldLayoutId id="2147483668" r:id="rId23"/>
    <p:sldLayoutId id="2147483669" r:id="rId24"/>
    <p:sldLayoutId id="2147483665" r:id="rId25"/>
  </p:sldLayoutIdLst>
  <p:transition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174396"/>
      </p:ext>
    </p:extLst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786851" y="333788"/>
            <a:ext cx="6418800" cy="12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chemeClr val="accent4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RLMTE Logistics</a:t>
            </a: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921062" y="1457146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B0389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TextBox 2"/>
          <p:cNvSpPr txBox="1"/>
          <p:nvPr/>
        </p:nvSpPr>
        <p:spPr>
          <a:xfrm>
            <a:off x="921062" y="1613387"/>
            <a:ext cx="790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321863"/>
              </p:ext>
            </p:extLst>
          </p:nvPr>
        </p:nvGraphicFramePr>
        <p:xfrm>
          <a:off x="921063" y="1167752"/>
          <a:ext cx="7265406" cy="5209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6653">
                  <a:extLst>
                    <a:ext uri="{9D8B030D-6E8A-4147-A177-3AD203B41FA5}">
                      <a16:colId xmlns:a16="http://schemas.microsoft.com/office/drawing/2014/main" val="43270539"/>
                    </a:ext>
                  </a:extLst>
                </a:gridCol>
                <a:gridCol w="1110980">
                  <a:extLst>
                    <a:ext uri="{9D8B030D-6E8A-4147-A177-3AD203B41FA5}">
                      <a16:colId xmlns:a16="http://schemas.microsoft.com/office/drawing/2014/main" val="1103408997"/>
                    </a:ext>
                  </a:extLst>
                </a:gridCol>
                <a:gridCol w="1354855">
                  <a:extLst>
                    <a:ext uri="{9D8B030D-6E8A-4147-A177-3AD203B41FA5}">
                      <a16:colId xmlns:a16="http://schemas.microsoft.com/office/drawing/2014/main" val="1946614909"/>
                    </a:ext>
                  </a:extLst>
                </a:gridCol>
                <a:gridCol w="1232918">
                  <a:extLst>
                    <a:ext uri="{9D8B030D-6E8A-4147-A177-3AD203B41FA5}">
                      <a16:colId xmlns:a16="http://schemas.microsoft.com/office/drawing/2014/main" val="3788529591"/>
                    </a:ext>
                  </a:extLst>
                </a:gridCol>
              </a:tblGrid>
              <a:tr h="390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Meeting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Day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Time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Streaming Status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extLst>
                  <a:ext uri="{0D108BD9-81ED-4DB2-BD59-A6C34878D82A}">
                    <a16:rowId xmlns:a16="http://schemas.microsoft.com/office/drawing/2014/main" val="2013591468"/>
                  </a:ext>
                </a:extLst>
              </a:tr>
              <a:tr h="3904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Federal Legislative and Political Forum I 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915" marR="8435" marT="84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2-May-22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8:00am – 9:30am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TBD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extLst>
                  <a:ext uri="{0D108BD9-81ED-4DB2-BD59-A6C34878D82A}">
                    <a16:rowId xmlns:a16="http://schemas.microsoft.com/office/drawing/2014/main" val="3101131275"/>
                  </a:ext>
                </a:extLst>
              </a:tr>
              <a:tr h="3904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FPC Lobby Salon 1 - Senate Republicans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915" marR="8435" marT="84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2-May-22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9:30am-10:30am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extLst>
                  <a:ext uri="{0D108BD9-81ED-4DB2-BD59-A6C34878D82A}">
                    <a16:rowId xmlns:a16="http://schemas.microsoft.com/office/drawing/2014/main" val="946315418"/>
                  </a:ext>
                </a:extLst>
              </a:tr>
              <a:tr h="3904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FPC Lobby Salon 2 - Senate Democrats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915" marR="8435" marT="84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2-May-22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9:30am-10:30am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extLst>
                  <a:ext uri="{0D108BD9-81ED-4DB2-BD59-A6C34878D82A}">
                    <a16:rowId xmlns:a16="http://schemas.microsoft.com/office/drawing/2014/main" val="3255804869"/>
                  </a:ext>
                </a:extLst>
              </a:tr>
              <a:tr h="3904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FPC Lobby Salon 3 - House Democrats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915" marR="8435" marT="84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2-May-22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9:30am-10:30am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extLst>
                  <a:ext uri="{0D108BD9-81ED-4DB2-BD59-A6C34878D82A}">
                    <a16:rowId xmlns:a16="http://schemas.microsoft.com/office/drawing/2014/main" val="2063161558"/>
                  </a:ext>
                </a:extLst>
              </a:tr>
              <a:tr h="3904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FPC Lobby Salon 4- House Republicans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915" marR="8435" marT="84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2-May-22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9:30am-10:30am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extLst>
                  <a:ext uri="{0D108BD9-81ED-4DB2-BD59-A6C34878D82A}">
                    <a16:rowId xmlns:a16="http://schemas.microsoft.com/office/drawing/2014/main" val="3250429556"/>
                  </a:ext>
                </a:extLst>
              </a:tr>
              <a:tr h="3904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Regulatory Issues Forum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915" marR="8435" marT="84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2-May-22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12:30am – 2:00pm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TBD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extLst>
                  <a:ext uri="{0D108BD9-81ED-4DB2-BD59-A6C34878D82A}">
                    <a16:rowId xmlns:a16="http://schemas.microsoft.com/office/drawing/2014/main" val="2211439243"/>
                  </a:ext>
                </a:extLst>
              </a:tr>
              <a:tr h="3904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FPC Roundtable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915" marR="8435" marT="84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2-May-22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1:45pm-3:45pm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extLst>
                  <a:ext uri="{0D108BD9-81ED-4DB2-BD59-A6C34878D82A}">
                    <a16:rowId xmlns:a16="http://schemas.microsoft.com/office/drawing/2014/main" val="119654222"/>
                  </a:ext>
                </a:extLst>
              </a:tr>
              <a:tr h="3904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Federal Priority Issues Briefing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915" marR="8435" marT="84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2-May-22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4:00pm – 5:00pm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extLst>
                  <a:ext uri="{0D108BD9-81ED-4DB2-BD59-A6C34878D82A}">
                    <a16:rowId xmlns:a16="http://schemas.microsoft.com/office/drawing/2014/main" val="4263210672"/>
                  </a:ext>
                </a:extLst>
              </a:tr>
              <a:tr h="3904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Federal Political Coordinator Reception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915" marR="8435" marT="84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3-May-22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6:00pm – 8:00pm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extLst>
                  <a:ext uri="{0D108BD9-81ED-4DB2-BD59-A6C34878D82A}">
                    <a16:rowId xmlns:a16="http://schemas.microsoft.com/office/drawing/2014/main" val="2943662346"/>
                  </a:ext>
                </a:extLst>
              </a:tr>
              <a:tr h="3904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General Session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915" marR="8435" marT="84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3-May-22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8:00am – 9:30am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extLst>
                  <a:ext uri="{0D108BD9-81ED-4DB2-BD59-A6C34878D82A}">
                    <a16:rowId xmlns:a16="http://schemas.microsoft.com/office/drawing/2014/main" val="2344574940"/>
                  </a:ext>
                </a:extLst>
              </a:tr>
              <a:tr h="409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REALTOR Party Member Involvment Committee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915" marR="8435" marT="84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4-May-22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10:00am – 12:00pm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extLst>
                  <a:ext uri="{0D108BD9-81ED-4DB2-BD59-A6C34878D82A}">
                    <a16:rowId xmlns:a16="http://schemas.microsoft.com/office/drawing/2014/main" val="1711004663"/>
                  </a:ext>
                </a:extLst>
              </a:tr>
              <a:tr h="3904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FPC Virtual Meeting Lounge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915" marR="8435" marT="84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2,3,4-May-22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8:00am-4:00pm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/>
                </a:tc>
                <a:extLst>
                  <a:ext uri="{0D108BD9-81ED-4DB2-BD59-A6C34878D82A}">
                    <a16:rowId xmlns:a16="http://schemas.microsoft.com/office/drawing/2014/main" val="3955711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316499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921063" y="177547"/>
            <a:ext cx="6418800" cy="12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chemeClr val="accent4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Lobby Salon Details</a:t>
            </a: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921062" y="1457146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B0389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TextBox 2"/>
          <p:cNvSpPr txBox="1"/>
          <p:nvPr/>
        </p:nvSpPr>
        <p:spPr>
          <a:xfrm>
            <a:off x="921062" y="1613387"/>
            <a:ext cx="790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964746"/>
              </p:ext>
            </p:extLst>
          </p:nvPr>
        </p:nvGraphicFramePr>
        <p:xfrm>
          <a:off x="1010728" y="1891371"/>
          <a:ext cx="8633603" cy="1988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4676">
                  <a:extLst>
                    <a:ext uri="{9D8B030D-6E8A-4147-A177-3AD203B41FA5}">
                      <a16:colId xmlns:a16="http://schemas.microsoft.com/office/drawing/2014/main" val="1106961393"/>
                    </a:ext>
                  </a:extLst>
                </a:gridCol>
                <a:gridCol w="1104181">
                  <a:extLst>
                    <a:ext uri="{9D8B030D-6E8A-4147-A177-3AD203B41FA5}">
                      <a16:colId xmlns:a16="http://schemas.microsoft.com/office/drawing/2014/main" val="4122934194"/>
                    </a:ext>
                  </a:extLst>
                </a:gridCol>
                <a:gridCol w="854015">
                  <a:extLst>
                    <a:ext uri="{9D8B030D-6E8A-4147-A177-3AD203B41FA5}">
                      <a16:colId xmlns:a16="http://schemas.microsoft.com/office/drawing/2014/main" val="2288105644"/>
                    </a:ext>
                  </a:extLst>
                </a:gridCol>
                <a:gridCol w="3700731">
                  <a:extLst>
                    <a:ext uri="{9D8B030D-6E8A-4147-A177-3AD203B41FA5}">
                      <a16:colId xmlns:a16="http://schemas.microsoft.com/office/drawing/2014/main" val="4218628074"/>
                    </a:ext>
                  </a:extLst>
                </a:gridCol>
              </a:tblGrid>
              <a:tr h="186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FPC Lobby Salon 1 - Senate Republicans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00" marR="9344" marT="93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2-May-22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4" marR="9344" marT="9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9:30am-10:30am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4" marR="9344" marT="9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Gaylord National Resort and Convention Center, Chesapeake D, Ballroom Level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4" marR="9344" marT="9344" marB="0" anchor="b"/>
                </a:tc>
                <a:extLst>
                  <a:ext uri="{0D108BD9-81ED-4DB2-BD59-A6C34878D82A}">
                    <a16:rowId xmlns:a16="http://schemas.microsoft.com/office/drawing/2014/main" val="445160844"/>
                  </a:ext>
                </a:extLst>
              </a:tr>
              <a:tr h="186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FPC Lobby Salon 2 - Senate Democrats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00" marR="9344" marT="93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2-May-22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4" marR="9344" marT="9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9:30am-10:30am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4" marR="9344" marT="9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Gaylord National Resort and Convention Center, Chesapeake E &amp; F, Ballroom Level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4" marR="9344" marT="9344" marB="0" anchor="b"/>
                </a:tc>
                <a:extLst>
                  <a:ext uri="{0D108BD9-81ED-4DB2-BD59-A6C34878D82A}">
                    <a16:rowId xmlns:a16="http://schemas.microsoft.com/office/drawing/2014/main" val="2673105805"/>
                  </a:ext>
                </a:extLst>
              </a:tr>
              <a:tr h="186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FPC Lobby Salon 3 - House Democrats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00" marR="9344" marT="93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2-May-22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4" marR="9344" marT="9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9:30am-10:30am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4" marR="9344" marT="9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Gaylord National Resort and Convention Center, National Harbor 10, Level 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4" marR="9344" marT="9344" marB="0" anchor="b"/>
                </a:tc>
                <a:extLst>
                  <a:ext uri="{0D108BD9-81ED-4DB2-BD59-A6C34878D82A}">
                    <a16:rowId xmlns:a16="http://schemas.microsoft.com/office/drawing/2014/main" val="3222931964"/>
                  </a:ext>
                </a:extLst>
              </a:tr>
              <a:tr h="186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FPC Lobby Salon 4- House Republicans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00" marR="9344" marT="93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2-May-22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4" marR="9344" marT="9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9:30am-10:30am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4" marR="9344" marT="9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Gaylord National Resort and Convention Center, Potomac 5 &amp; 6, Ballroom Level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44" marR="9344" marT="9344" marB="0" anchor="b"/>
                </a:tc>
                <a:extLst>
                  <a:ext uri="{0D108BD9-81ED-4DB2-BD59-A6C34878D82A}">
                    <a16:rowId xmlns:a16="http://schemas.microsoft.com/office/drawing/2014/main" val="3868788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741383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605697" y="376921"/>
            <a:ext cx="6418800" cy="12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chemeClr val="accent4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Shuttle Logistics</a:t>
            </a: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921062" y="1457146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B0389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TextBox 2"/>
          <p:cNvSpPr txBox="1"/>
          <p:nvPr/>
        </p:nvSpPr>
        <p:spPr>
          <a:xfrm>
            <a:off x="921061" y="1613387"/>
            <a:ext cx="1075047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FPC Hotel is on Route 2: The Madison &amp; Capital Hilton</a:t>
            </a:r>
          </a:p>
          <a:p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Will run every 30 Minutes</a:t>
            </a:r>
          </a:p>
          <a:p>
            <a:endParaRPr lang="en-US" b="1" dirty="0"/>
          </a:p>
          <a:p>
            <a:r>
              <a:rPr lang="en-US" b="1" dirty="0"/>
              <a:t>Sunday, May 1st</a:t>
            </a:r>
            <a:br>
              <a:rPr lang="en-US" dirty="0"/>
            </a:br>
            <a:r>
              <a:rPr lang="en-US" i="1" dirty="0"/>
              <a:t>First Departure</a:t>
            </a:r>
            <a:r>
              <a:rPr lang="en-US" dirty="0"/>
              <a:t>: 7:15 am</a:t>
            </a:r>
          </a:p>
          <a:p>
            <a:r>
              <a:rPr lang="en-US" i="1" dirty="0"/>
              <a:t>Last Departure from Gaylord</a:t>
            </a:r>
            <a:r>
              <a:rPr lang="en-US" dirty="0"/>
              <a:t>: 6:30 pm</a:t>
            </a:r>
          </a:p>
          <a:p>
            <a:endParaRPr lang="en-US" b="1" dirty="0"/>
          </a:p>
          <a:p>
            <a:r>
              <a:rPr lang="en-US" b="1" dirty="0"/>
              <a:t>Monday, May 2nd</a:t>
            </a:r>
            <a:endParaRPr lang="en-US" dirty="0"/>
          </a:p>
          <a:p>
            <a:r>
              <a:rPr lang="en-US" i="1" dirty="0"/>
              <a:t>First Departure</a:t>
            </a:r>
            <a:r>
              <a:rPr lang="en-US" dirty="0"/>
              <a:t>: 6:00 am</a:t>
            </a:r>
          </a:p>
          <a:p>
            <a:r>
              <a:rPr lang="en-US" i="1" dirty="0"/>
              <a:t>Last Departure from Gaylord</a:t>
            </a:r>
            <a:r>
              <a:rPr lang="en-US" dirty="0"/>
              <a:t>: 7:00 pm</a:t>
            </a:r>
          </a:p>
          <a:p>
            <a:endParaRPr lang="en-US" b="1" dirty="0"/>
          </a:p>
          <a:p>
            <a:r>
              <a:rPr lang="en-US" b="1" dirty="0"/>
              <a:t>Tuesday, May 3rd</a:t>
            </a:r>
            <a:endParaRPr lang="en-US" dirty="0"/>
          </a:p>
          <a:p>
            <a:r>
              <a:rPr lang="en-US" i="1" dirty="0"/>
              <a:t>First Departure</a:t>
            </a:r>
            <a:r>
              <a:rPr lang="en-US" dirty="0"/>
              <a:t>: 6:00 am</a:t>
            </a:r>
          </a:p>
          <a:p>
            <a:r>
              <a:rPr lang="en-US" i="1" dirty="0"/>
              <a:t>Last Departure from Gaylord</a:t>
            </a:r>
            <a:r>
              <a:rPr lang="en-US" dirty="0"/>
              <a:t>: 8:00 pm</a:t>
            </a:r>
          </a:p>
          <a:p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967347" y="3163424"/>
            <a:ext cx="3751989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Wednesday, May 4th</a:t>
            </a:r>
            <a:endParaRPr lang="en-US" dirty="0"/>
          </a:p>
          <a:p>
            <a:r>
              <a:rPr lang="en-US" i="1" dirty="0"/>
              <a:t>First Departure</a:t>
            </a:r>
            <a:r>
              <a:rPr lang="en-US" dirty="0"/>
              <a:t>: 6:00 am</a:t>
            </a:r>
          </a:p>
          <a:p>
            <a:r>
              <a:rPr lang="en-US" i="1" dirty="0"/>
              <a:t>Last Departure from Gaylord</a:t>
            </a:r>
            <a:r>
              <a:rPr lang="en-US" dirty="0"/>
              <a:t>: 7:00 pm</a:t>
            </a:r>
          </a:p>
          <a:p>
            <a:endParaRPr lang="en-US" b="1" dirty="0"/>
          </a:p>
          <a:p>
            <a:r>
              <a:rPr lang="en-US" b="1" dirty="0"/>
              <a:t>Thursday, May 5th</a:t>
            </a:r>
            <a:endParaRPr lang="en-US" dirty="0"/>
          </a:p>
          <a:p>
            <a:r>
              <a:rPr lang="en-US" i="1" dirty="0"/>
              <a:t>First Departure</a:t>
            </a:r>
            <a:r>
              <a:rPr lang="en-US" dirty="0"/>
              <a:t>: 6:00 am</a:t>
            </a:r>
          </a:p>
          <a:p>
            <a:r>
              <a:rPr lang="en-US" i="1" dirty="0"/>
              <a:t>Last Departure from Gaylord</a:t>
            </a:r>
            <a:r>
              <a:rPr lang="en-US" dirty="0"/>
              <a:t>: 7:00 pm</a:t>
            </a:r>
          </a:p>
          <a:p>
            <a:endParaRPr lang="en-US" b="1" dirty="0"/>
          </a:p>
          <a:p>
            <a:r>
              <a:rPr lang="en-US" b="1" dirty="0"/>
              <a:t>Friday, May 6th</a:t>
            </a:r>
            <a:endParaRPr lang="en-US" dirty="0"/>
          </a:p>
          <a:p>
            <a:r>
              <a:rPr lang="en-US" i="1" dirty="0"/>
              <a:t>First Departure</a:t>
            </a:r>
            <a:r>
              <a:rPr lang="en-US" dirty="0"/>
              <a:t>: 6:00 am</a:t>
            </a:r>
          </a:p>
          <a:p>
            <a:r>
              <a:rPr lang="en-US" i="1" dirty="0"/>
              <a:t>Last Departure from Gaylord</a:t>
            </a:r>
            <a:r>
              <a:rPr lang="en-US" dirty="0"/>
              <a:t>: 1:30 pm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22409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062185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83B4B9E-24D5-AE4C-921A-E3B465B725AA}"/>
              </a:ext>
            </a:extLst>
          </p:cNvPr>
          <p:cNvSpPr txBox="1"/>
          <p:nvPr/>
        </p:nvSpPr>
        <p:spPr>
          <a:xfrm>
            <a:off x="3743574" y="1471483"/>
            <a:ext cx="6272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B03895"/>
                </a:solidFill>
                <a:latin typeface="Montserrat" panose="02000505000000020004" pitchFamily="2" charset="77"/>
              </a:rPr>
              <a:t>2022 FPC Talking Points</a:t>
            </a:r>
          </a:p>
        </p:txBody>
      </p:sp>
    </p:spTree>
    <p:extLst>
      <p:ext uri="{BB962C8B-B14F-4D97-AF65-F5344CB8AC3E}">
        <p14:creationId xmlns:p14="http://schemas.microsoft.com/office/powerpoint/2010/main" val="2048109698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D0632-3A5C-134E-A5C0-C6C0C0E67DC1}"/>
              </a:ext>
            </a:extLst>
          </p:cNvPr>
          <p:cNvSpPr txBox="1"/>
          <p:nvPr/>
        </p:nvSpPr>
        <p:spPr>
          <a:xfrm>
            <a:off x="1060363" y="658508"/>
            <a:ext cx="474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Montserrat" panose="02000505000000020004" pitchFamily="2" charset="77"/>
              </a:rPr>
              <a:t>2022 FPC Talking Points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E23993-9157-A14D-9B3F-F5B2BE158A64}"/>
              </a:ext>
            </a:extLst>
          </p:cNvPr>
          <p:cNvSpPr/>
          <p:nvPr/>
        </p:nvSpPr>
        <p:spPr>
          <a:xfrm>
            <a:off x="1060362" y="1497413"/>
            <a:ext cx="64446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2000505000000020004" pitchFamily="2" charset="77"/>
              </a:rPr>
              <a:t>Housing Inventory &amp; Supply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>
                  <a:lumMod val="90000"/>
                  <a:lumOff val="10000"/>
                </a:schemeClr>
              </a:solidFill>
              <a:latin typeface="Montserrat" panose="02000505000000020004" pitchFamily="2" charset="77"/>
            </a:endParaRPr>
          </a:p>
          <a:p>
            <a:pPr marL="285750" indent="-285750"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2000505000000020004" pitchFamily="2" charset="77"/>
              </a:rPr>
              <a:t>Fair Housing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3600" i="1" dirty="0">
              <a:solidFill>
                <a:schemeClr val="tx1">
                  <a:lumMod val="90000"/>
                  <a:lumOff val="10000"/>
                </a:schemeClr>
              </a:solidFill>
              <a:latin typeface="Montserrat" panose="02000505000000020004" pitchFamily="2" charset="77"/>
            </a:endParaRPr>
          </a:p>
          <a:p>
            <a:pPr marL="285750" indent="-285750"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2000505000000020004" pitchFamily="2" charset="77"/>
              </a:rPr>
              <a:t>NAR Research</a:t>
            </a:r>
          </a:p>
          <a:p>
            <a:pPr marL="285750" indent="-285750">
              <a:buClr>
                <a:schemeClr val="accent4"/>
              </a:buClr>
              <a:buFont typeface="Wingdings" pitchFamily="2" charset="2"/>
              <a:buChar char="§"/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Montserrat" panose="02000505000000020004" pitchFamily="2" charset="77"/>
            </a:endParaRPr>
          </a:p>
          <a:p>
            <a:pPr marL="285750" indent="-285750">
              <a:buClr>
                <a:schemeClr val="accent4"/>
              </a:buClr>
              <a:buFont typeface="Wingdings" pitchFamily="2" charset="2"/>
              <a:buChar char="§"/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Montserrat" panose="02000505000000020004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C71D4F-43F5-494C-8CEB-9EB1CEBC14B5}"/>
              </a:ext>
            </a:extLst>
          </p:cNvPr>
          <p:cNvSpPr/>
          <p:nvPr/>
        </p:nvSpPr>
        <p:spPr>
          <a:xfrm>
            <a:off x="773901" y="747304"/>
            <a:ext cx="136956" cy="61106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EC5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24097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16300D-9C87-A54B-85A9-D8F122858332}"/>
              </a:ext>
            </a:extLst>
          </p:cNvPr>
          <p:cNvSpPr/>
          <p:nvPr/>
        </p:nvSpPr>
        <p:spPr>
          <a:xfrm>
            <a:off x="921062" y="1613387"/>
            <a:ext cx="4496327" cy="36163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Ask #1: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Cosponsor The Housing Supply &amp; Affordability Act (H.R. 2126/S.902)</a:t>
            </a:r>
          </a:p>
          <a:p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Creates a local housing policy grant program to enact pro-housing policies at the local level</a:t>
            </a:r>
          </a:p>
          <a:p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Bipartisan effort by: </a:t>
            </a:r>
          </a:p>
          <a:p>
            <a:r>
              <a:rPr lang="en-US" sz="1600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Senate</a:t>
            </a:r>
          </a:p>
          <a:p>
            <a:r>
              <a:rPr lang="en-US" sz="1600" dirty="0"/>
              <a:t>Senators Amy Klobuchar (D-MN), Rob Portman (R-OH), and Tim </a:t>
            </a:r>
            <a:r>
              <a:rPr lang="en-US" sz="1600" dirty="0" err="1"/>
              <a:t>Kaine</a:t>
            </a:r>
            <a:r>
              <a:rPr lang="en-US" sz="1600" dirty="0"/>
              <a:t> (D-VA). </a:t>
            </a:r>
          </a:p>
          <a:p>
            <a:r>
              <a:rPr lang="en-US" sz="1600" u="sng" dirty="0"/>
              <a:t>House</a:t>
            </a:r>
          </a:p>
          <a:p>
            <a:r>
              <a:rPr lang="en-US" sz="1600" dirty="0"/>
              <a:t>Representatives Lisa Blunt Rochester (D-DE), Jaime Herrera </a:t>
            </a:r>
            <a:r>
              <a:rPr lang="en-US" sz="1600" dirty="0" err="1"/>
              <a:t>Beutler</a:t>
            </a:r>
            <a:r>
              <a:rPr lang="en-US" sz="1600" dirty="0"/>
              <a:t> (R-WA), and Joyce Beatty (D-OH)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500" dirty="0">
              <a:solidFill>
                <a:schemeClr val="tx1">
                  <a:lumMod val="90000"/>
                  <a:lumOff val="10000"/>
                </a:schemeClr>
              </a:solidFill>
              <a:latin typeface="Montserrat" panose="02000505000000020004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1F2C4E-203C-F441-98F2-7D29C049944F}"/>
              </a:ext>
            </a:extLst>
          </p:cNvPr>
          <p:cNvSpPr/>
          <p:nvPr/>
        </p:nvSpPr>
        <p:spPr>
          <a:xfrm>
            <a:off x="5562522" y="1501118"/>
            <a:ext cx="4996210" cy="437042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Ask #2: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Cosponsor The Neighborhood Homes Reinvestment Act (NHIA) (H.R. 2143/ S. 98)</a:t>
            </a:r>
          </a:p>
          <a:p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Offers tax credits to attract private investment for building/rehabilitating homes for low/moderate income neighborhoods.</a:t>
            </a:r>
          </a:p>
          <a:p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Bipartisan effort by: </a:t>
            </a:r>
          </a:p>
          <a:p>
            <a:r>
              <a:rPr lang="en-US" sz="1600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Senate</a:t>
            </a:r>
          </a:p>
          <a:p>
            <a:r>
              <a:rPr lang="en-US" sz="1600" dirty="0"/>
              <a:t>Senators Ben Cardin (D-MD), Rob Portman (R-OH), Chris Coons (D-DE), Todd Young (R-IN), Sherrod Brown (D-OH), and Tim Scott (R-SC). </a:t>
            </a:r>
            <a:endParaRPr lang="en-US" sz="1600" u="sng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en-US" sz="1600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House</a:t>
            </a:r>
          </a:p>
          <a:p>
            <a:r>
              <a:rPr lang="en-US" sz="1600" dirty="0"/>
              <a:t>Rep. Brian Higgins (D-NY)</a:t>
            </a:r>
          </a:p>
          <a:p>
            <a:endParaRPr lang="en-US" sz="1600" u="sng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Google Shape;176;p41">
            <a:extLst>
              <a:ext uri="{FF2B5EF4-FFF2-40B4-BE49-F238E27FC236}">
                <a16:creationId xmlns:a16="http://schemas.microsoft.com/office/drawing/2014/main" id="{D19D4BE4-E02A-B14C-946C-BB73B442FEF4}"/>
              </a:ext>
            </a:extLst>
          </p:cNvPr>
          <p:cNvSpPr txBox="1"/>
          <p:nvPr/>
        </p:nvSpPr>
        <p:spPr>
          <a:xfrm>
            <a:off x="786850" y="333788"/>
            <a:ext cx="8150115" cy="12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chemeClr val="accent4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Housing Inventory &amp; Supply</a:t>
            </a:r>
          </a:p>
        </p:txBody>
      </p:sp>
      <p:cxnSp>
        <p:nvCxnSpPr>
          <p:cNvPr id="10" name="Google Shape;341;p48">
            <a:extLst>
              <a:ext uri="{FF2B5EF4-FFF2-40B4-BE49-F238E27FC236}">
                <a16:creationId xmlns:a16="http://schemas.microsoft.com/office/drawing/2014/main" id="{DEFC4BC2-2BE5-FF4A-9D35-1B7DF01FD8BF}"/>
              </a:ext>
            </a:extLst>
          </p:cNvPr>
          <p:cNvCxnSpPr>
            <a:cxnSpLocks/>
          </p:cNvCxnSpPr>
          <p:nvPr/>
        </p:nvCxnSpPr>
        <p:spPr>
          <a:xfrm>
            <a:off x="921062" y="1319123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B0389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388514008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16300D-9C87-A54B-85A9-D8F122858332}"/>
              </a:ext>
            </a:extLst>
          </p:cNvPr>
          <p:cNvSpPr/>
          <p:nvPr/>
        </p:nvSpPr>
        <p:spPr>
          <a:xfrm>
            <a:off x="872732" y="2044964"/>
            <a:ext cx="4496327" cy="28931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Ask #3: </a:t>
            </a:r>
            <a:r>
              <a:rPr lang="en-US" b="1" dirty="0"/>
              <a:t>Cosponsor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Greater Revitalization Shopping Centers Act (</a:t>
            </a:r>
            <a:r>
              <a:rPr lang="en-US" b="1" dirty="0"/>
              <a:t>H.R. 5041)</a:t>
            </a:r>
          </a:p>
          <a:p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Creates a grant program to incentivize investment in abandoned malls and shopping centers.</a:t>
            </a:r>
          </a:p>
          <a:p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Sponsored by:</a:t>
            </a:r>
            <a:endParaRPr lang="en-US" sz="1600" u="sng" dirty="0"/>
          </a:p>
          <a:p>
            <a:r>
              <a:rPr lang="en-US" sz="1600" u="sng" dirty="0"/>
              <a:t>House</a:t>
            </a:r>
          </a:p>
          <a:p>
            <a:r>
              <a:rPr lang="en-US" sz="1600" dirty="0"/>
              <a:t>Representatives Carolyn </a:t>
            </a:r>
            <a:r>
              <a:rPr lang="en-US" sz="1600" dirty="0" err="1"/>
              <a:t>Bourdeaux</a:t>
            </a:r>
            <a:r>
              <a:rPr lang="en-US" sz="1600" dirty="0"/>
              <a:t> (D-GA), Emanuel Cleaver (D-MO), and Cynthia </a:t>
            </a:r>
            <a:r>
              <a:rPr lang="en-US" sz="1600" dirty="0" err="1"/>
              <a:t>Axne</a:t>
            </a:r>
            <a:r>
              <a:rPr lang="en-US" sz="1600" dirty="0"/>
              <a:t> (D-IA).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1F2C4E-203C-F441-98F2-7D29C049944F}"/>
              </a:ext>
            </a:extLst>
          </p:cNvPr>
          <p:cNvSpPr/>
          <p:nvPr/>
        </p:nvSpPr>
        <p:spPr>
          <a:xfrm>
            <a:off x="5562521" y="1691021"/>
            <a:ext cx="5315387" cy="437042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Ask #4: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Cosponsor The Revitalizing Downtowns Act (H.R.4759/S.2511)</a:t>
            </a:r>
          </a:p>
          <a:p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Creates a Qualified Office Conversion Tax Credit to convert unused office buildings into residential, commercial, and mixed-use properties. 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Bipartisan effort by:</a:t>
            </a:r>
          </a:p>
          <a:p>
            <a:r>
              <a:rPr lang="en-US" sz="1600" u="sng" dirty="0"/>
              <a:t>House</a:t>
            </a:r>
          </a:p>
          <a:p>
            <a:r>
              <a:rPr lang="en-US" sz="1600" dirty="0"/>
              <a:t>Representatives Jimmy Gomez (D-CA), Dan Kildee (D-MI), </a:t>
            </a:r>
          </a:p>
          <a:p>
            <a:r>
              <a:rPr lang="en-US" sz="1600" dirty="0"/>
              <a:t>and John B. Larson (D-CT).</a:t>
            </a:r>
          </a:p>
          <a:p>
            <a:r>
              <a:rPr lang="en-US" sz="1600" u="sng" dirty="0"/>
              <a:t>Senate </a:t>
            </a:r>
          </a:p>
          <a:p>
            <a:r>
              <a:rPr lang="en-US" sz="1600" dirty="0"/>
              <a:t>Senators Debbie Stabenow (D-MI) and </a:t>
            </a:r>
          </a:p>
          <a:p>
            <a:r>
              <a:rPr lang="en-US" sz="1600" dirty="0"/>
              <a:t>Gary Peters (D-MI)</a:t>
            </a:r>
          </a:p>
          <a:p>
            <a:endParaRPr lang="en-US" sz="1600" u="sng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Google Shape;176;p41">
            <a:extLst>
              <a:ext uri="{FF2B5EF4-FFF2-40B4-BE49-F238E27FC236}">
                <a16:creationId xmlns:a16="http://schemas.microsoft.com/office/drawing/2014/main" id="{D19D4BE4-E02A-B14C-946C-BB73B442FEF4}"/>
              </a:ext>
            </a:extLst>
          </p:cNvPr>
          <p:cNvSpPr txBox="1"/>
          <p:nvPr/>
        </p:nvSpPr>
        <p:spPr>
          <a:xfrm>
            <a:off x="786850" y="333788"/>
            <a:ext cx="8150115" cy="12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chemeClr val="accent4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Housing Inventory &amp; Supply</a:t>
            </a:r>
          </a:p>
        </p:txBody>
      </p:sp>
      <p:cxnSp>
        <p:nvCxnSpPr>
          <p:cNvPr id="10" name="Google Shape;341;p48">
            <a:extLst>
              <a:ext uri="{FF2B5EF4-FFF2-40B4-BE49-F238E27FC236}">
                <a16:creationId xmlns:a16="http://schemas.microsoft.com/office/drawing/2014/main" id="{DEFC4BC2-2BE5-FF4A-9D35-1B7DF01FD8BF}"/>
              </a:ext>
            </a:extLst>
          </p:cNvPr>
          <p:cNvCxnSpPr>
            <a:cxnSpLocks/>
          </p:cNvCxnSpPr>
          <p:nvPr/>
        </p:nvCxnSpPr>
        <p:spPr>
          <a:xfrm>
            <a:off x="921062" y="1319123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B0389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738747046"/>
      </p:ext>
    </p:extLst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16300D-9C87-A54B-85A9-D8F122858332}"/>
              </a:ext>
            </a:extLst>
          </p:cNvPr>
          <p:cNvSpPr/>
          <p:nvPr/>
        </p:nvSpPr>
        <p:spPr>
          <a:xfrm>
            <a:off x="921062" y="1774343"/>
            <a:ext cx="4496327" cy="260071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Ask #5: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Cosponsor the Housing Fairness Act H.R. 68/S.769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Reauthorizes an increases funding for HUD Fair Housing Investigation Programs.</a:t>
            </a:r>
          </a:p>
          <a:p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Sponsored by:</a:t>
            </a:r>
            <a:endParaRPr lang="en-US" sz="1600" u="sng" dirty="0"/>
          </a:p>
          <a:p>
            <a:r>
              <a:rPr lang="en-US" sz="1600" u="sng" dirty="0"/>
              <a:t>House</a:t>
            </a:r>
          </a:p>
          <a:p>
            <a:r>
              <a:rPr lang="en-US" sz="1600" dirty="0"/>
              <a:t>Representatives Carolyn </a:t>
            </a:r>
            <a:r>
              <a:rPr lang="en-US" sz="1600" dirty="0" err="1"/>
              <a:t>Bourdeaux</a:t>
            </a:r>
            <a:r>
              <a:rPr lang="en-US" sz="1600" dirty="0"/>
              <a:t> (D-GA), Emanuel Cleaver (D-MO), and Cynthia </a:t>
            </a:r>
            <a:r>
              <a:rPr lang="en-US" sz="1600" dirty="0" err="1"/>
              <a:t>Axne</a:t>
            </a:r>
            <a:r>
              <a:rPr lang="en-US" sz="1600" dirty="0"/>
              <a:t> (D-IA).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500" dirty="0">
              <a:solidFill>
                <a:schemeClr val="tx1">
                  <a:lumMod val="90000"/>
                  <a:lumOff val="10000"/>
                </a:schemeClr>
              </a:solidFill>
              <a:latin typeface="Montserrat" panose="02000505000000020004" pitchFamily="2" charset="77"/>
            </a:endParaRPr>
          </a:p>
        </p:txBody>
      </p:sp>
      <p:sp>
        <p:nvSpPr>
          <p:cNvPr id="6" name="Google Shape;176;p41">
            <a:extLst>
              <a:ext uri="{FF2B5EF4-FFF2-40B4-BE49-F238E27FC236}">
                <a16:creationId xmlns:a16="http://schemas.microsoft.com/office/drawing/2014/main" id="{D19D4BE4-E02A-B14C-946C-BB73B442FEF4}"/>
              </a:ext>
            </a:extLst>
          </p:cNvPr>
          <p:cNvSpPr txBox="1"/>
          <p:nvPr/>
        </p:nvSpPr>
        <p:spPr>
          <a:xfrm>
            <a:off x="786850" y="333788"/>
            <a:ext cx="8150115" cy="12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chemeClr val="accent4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Fair Housing</a:t>
            </a:r>
          </a:p>
        </p:txBody>
      </p:sp>
      <p:cxnSp>
        <p:nvCxnSpPr>
          <p:cNvPr id="10" name="Google Shape;341;p48">
            <a:extLst>
              <a:ext uri="{FF2B5EF4-FFF2-40B4-BE49-F238E27FC236}">
                <a16:creationId xmlns:a16="http://schemas.microsoft.com/office/drawing/2014/main" id="{DEFC4BC2-2BE5-FF4A-9D35-1B7DF01FD8BF}"/>
              </a:ext>
            </a:extLst>
          </p:cNvPr>
          <p:cNvCxnSpPr>
            <a:cxnSpLocks/>
          </p:cNvCxnSpPr>
          <p:nvPr/>
        </p:nvCxnSpPr>
        <p:spPr>
          <a:xfrm>
            <a:off x="921062" y="1319123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B0389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95478016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786851" y="333788"/>
            <a:ext cx="6418800" cy="12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chemeClr val="accent4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NAR Research</a:t>
            </a: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921062" y="1457146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B0389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TextBox 2"/>
          <p:cNvSpPr txBox="1"/>
          <p:nvPr/>
        </p:nvSpPr>
        <p:spPr>
          <a:xfrm>
            <a:off x="921061" y="1613387"/>
            <a:ext cx="90424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Congressional District Reports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Double Trouble (Feb 2022)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Snapshot of Race in Housing (Feb 2022)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Analysis and Case Studies: Office-to-Housing Conversions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Case Studies in Repurposing Vacant Retail Malls</a:t>
            </a:r>
          </a:p>
        </p:txBody>
      </p:sp>
    </p:spTree>
    <p:extLst>
      <p:ext uri="{BB962C8B-B14F-4D97-AF65-F5344CB8AC3E}">
        <p14:creationId xmlns:p14="http://schemas.microsoft.com/office/powerpoint/2010/main" val="1025767526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240E70-A1CF-FF42-8374-AC78E519E3AE}"/>
              </a:ext>
            </a:extLst>
          </p:cNvPr>
          <p:cNvSpPr txBox="1"/>
          <p:nvPr/>
        </p:nvSpPr>
        <p:spPr>
          <a:xfrm>
            <a:off x="5423285" y="452037"/>
            <a:ext cx="5112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Montserrat" panose="02000505000000020004" pitchFamily="2" charset="77"/>
              </a:rPr>
              <a:t>SAVE THE 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37CBCF-74CE-B24F-B562-5A2B1C757F74}"/>
              </a:ext>
            </a:extLst>
          </p:cNvPr>
          <p:cNvSpPr txBox="1"/>
          <p:nvPr/>
        </p:nvSpPr>
        <p:spPr>
          <a:xfrm>
            <a:off x="5188434" y="1570847"/>
            <a:ext cx="47037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WHEN: June 1, 2022 </a:t>
            </a:r>
          </a:p>
          <a:p>
            <a:endParaRPr lang="en-US" sz="2400" b="1" dirty="0"/>
          </a:p>
          <a:p>
            <a:r>
              <a:rPr lang="en-US" sz="2400" b="1" dirty="0"/>
              <a:t>WHAT: </a:t>
            </a:r>
            <a:r>
              <a:rPr lang="en-US" sz="2400" dirty="0"/>
              <a:t>A briefing for Members and congressional staff on the current state of the real estate industry. </a:t>
            </a:r>
          </a:p>
          <a:p>
            <a:r>
              <a:rPr lang="en-US" sz="2400" b="1" dirty="0"/>
              <a:t>WHERE</a:t>
            </a:r>
            <a:r>
              <a:rPr lang="en-US" sz="2400" dirty="0"/>
              <a:t>: TBD</a:t>
            </a:r>
          </a:p>
          <a:p>
            <a:endParaRPr lang="en-US" sz="2400" b="1" dirty="0"/>
          </a:p>
          <a:p>
            <a:r>
              <a:rPr lang="en-US" sz="2400" b="1" dirty="0"/>
              <a:t>WHO: </a:t>
            </a:r>
            <a:r>
              <a:rPr lang="en-US" sz="2400" dirty="0"/>
              <a:t>Dr. Jessica </a:t>
            </a:r>
            <a:r>
              <a:rPr lang="en-US" sz="2400" dirty="0" err="1"/>
              <a:t>Lautz</a:t>
            </a:r>
            <a:r>
              <a:rPr lang="en-US" sz="2400" dirty="0"/>
              <a:t>, NAR’s Vice President of Demographics and Behavioral Insights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424AE-26ED-4C4D-AE1D-C645358FD094}"/>
              </a:ext>
            </a:extLst>
          </p:cNvPr>
          <p:cNvSpPr txBox="1"/>
          <p:nvPr/>
        </p:nvSpPr>
        <p:spPr>
          <a:xfrm>
            <a:off x="6095999" y="3978951"/>
            <a:ext cx="2677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§"/>
            </a:pPr>
            <a:endParaRPr lang="en-US" sz="2400" dirty="0">
              <a:solidFill>
                <a:srgbClr val="B03895"/>
              </a:solidFill>
              <a:latin typeface="Montserrat" panose="02000505000000020004" pitchFamily="2" charset="77"/>
            </a:endParaRPr>
          </a:p>
          <a:p>
            <a:pPr marL="342900" indent="-342900">
              <a:buClr>
                <a:schemeClr val="accent4"/>
              </a:buClr>
              <a:buFont typeface="Wingdings" pitchFamily="2" charset="2"/>
              <a:buChar char="§"/>
            </a:pPr>
            <a:endParaRPr lang="en-US" sz="2400" dirty="0">
              <a:solidFill>
                <a:srgbClr val="B03895"/>
              </a:solidFill>
              <a:latin typeface="Montserrat" panose="02000505000000020004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066414E-A3BB-214C-B15F-C3F4D179AC18}"/>
              </a:ext>
            </a:extLst>
          </p:cNvPr>
          <p:cNvSpPr/>
          <p:nvPr/>
        </p:nvSpPr>
        <p:spPr>
          <a:xfrm>
            <a:off x="4774366" y="1217351"/>
            <a:ext cx="4703749" cy="92597"/>
          </a:xfrm>
          <a:prstGeom prst="rect">
            <a:avLst/>
          </a:prstGeom>
          <a:solidFill>
            <a:srgbClr val="BED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863" y="1263650"/>
            <a:ext cx="3625850" cy="4395788"/>
          </a:xfrm>
        </p:spPr>
      </p:pic>
    </p:spTree>
    <p:extLst>
      <p:ext uri="{BB962C8B-B14F-4D97-AF65-F5344CB8AC3E}">
        <p14:creationId xmlns:p14="http://schemas.microsoft.com/office/powerpoint/2010/main" val="2898007347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786851" y="333788"/>
            <a:ext cx="6418800" cy="12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chemeClr val="accent4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RLMTE Logistics</a:t>
            </a: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921062" y="1457146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B0389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TextBox 2"/>
          <p:cNvSpPr txBox="1"/>
          <p:nvPr/>
        </p:nvSpPr>
        <p:spPr>
          <a:xfrm>
            <a:off x="921061" y="1613387"/>
            <a:ext cx="107504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Location of all FPC Meetings: Gaylord, National Harbor.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Up to 10 Realtors Allowed Per Hill Meeting – check with your </a:t>
            </a:r>
          </a:p>
          <a:p>
            <a:r>
              <a:rPr lang="en-US" sz="2800" dirty="0"/>
              <a:t>      specific office.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FPC Virtual Lounge for Zoom Calls, Work, Networking.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Uber Ride Downtown: 20/25 </a:t>
            </a:r>
            <a:r>
              <a:rPr lang="en-US" sz="2800" dirty="0" err="1"/>
              <a:t>mins</a:t>
            </a:r>
            <a:r>
              <a:rPr lang="en-US" sz="2800" dirty="0"/>
              <a:t> and $50.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9779652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Theme">
  <a:themeElements>
    <a:clrScheme name="Realtor Party">
      <a:dk1>
        <a:srgbClr val="313233"/>
      </a:dk1>
      <a:lt1>
        <a:srgbClr val="FFFFFF"/>
      </a:lt1>
      <a:dk2>
        <a:srgbClr val="5A5C5D"/>
      </a:dk2>
      <a:lt2>
        <a:srgbClr val="E7E3E3"/>
      </a:lt2>
      <a:accent1>
        <a:srgbClr val="411249"/>
      </a:accent1>
      <a:accent2>
        <a:srgbClr val="B03894"/>
      </a:accent2>
      <a:accent3>
        <a:srgbClr val="C0D8E6"/>
      </a:accent3>
      <a:accent4>
        <a:srgbClr val="0F6DB5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DA829A13E1E34FA2538A07B58DAFDE" ma:contentTypeVersion="13" ma:contentTypeDescription="Create a new document." ma:contentTypeScope="" ma:versionID="734db946078f2bae452633e0dfefdf76">
  <xsd:schema xmlns:xsd="http://www.w3.org/2001/XMLSchema" xmlns:xs="http://www.w3.org/2001/XMLSchema" xmlns:p="http://schemas.microsoft.com/office/2006/metadata/properties" xmlns:ns2="3773b184-d557-4a8f-84bb-04a09d1db6bb" xmlns:ns3="434c8935-d9e3-4ba3-b62a-51495194605f" targetNamespace="http://schemas.microsoft.com/office/2006/metadata/properties" ma:root="true" ma:fieldsID="635cbca806d3cd385f1fcf415f903a93" ns2:_="" ns3:_="">
    <xsd:import namespace="3773b184-d557-4a8f-84bb-04a09d1db6bb"/>
    <xsd:import namespace="434c8935-d9e3-4ba3-b62a-51495194605f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73b184-d557-4a8f-84bb-04a09d1db6bb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How Do I"/>
          <xsd:enumeration value="Policies and Guidelines"/>
          <xsd:enumeration value="Programs and Events"/>
          <xsd:enumeration value="Resources"/>
          <xsd:enumeration value="Training and Professional Development"/>
          <xsd:enumeration value="Who We Are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c8935-d9e3-4ba3-b62a-51495194605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3773b184-d557-4a8f-84bb-04a09d1db6b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A875BE-5D0E-45C4-90DF-718197BAAD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73b184-d557-4a8f-84bb-04a09d1db6bb"/>
    <ds:schemaRef ds:uri="434c8935-d9e3-4ba3-b62a-5149519460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99C93D-A4A4-42DA-87AC-58B70562A530}">
  <ds:schemaRefs>
    <ds:schemaRef ds:uri="434c8935-d9e3-4ba3-b62a-51495194605f"/>
    <ds:schemaRef ds:uri="http://schemas.openxmlformats.org/package/2006/metadata/core-properties"/>
    <ds:schemaRef ds:uri="3773b184-d557-4a8f-84bb-04a09d1db6bb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484C0A6-C7CC-4A0B-8A1E-A2C4CEB100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5588</TotalTime>
  <Words>825</Words>
  <Application>Microsoft Office PowerPoint</Application>
  <PresentationFormat>Widescreen</PresentationFormat>
  <Paragraphs>176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Montserrat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Dispenza</dc:creator>
  <cp:lastModifiedBy>Brandon Maddox</cp:lastModifiedBy>
  <cp:revision>141</cp:revision>
  <cp:lastPrinted>2019-04-07T22:38:40Z</cp:lastPrinted>
  <dcterms:created xsi:type="dcterms:W3CDTF">2019-04-05T16:55:57Z</dcterms:created>
  <dcterms:modified xsi:type="dcterms:W3CDTF">2022-04-19T13:51:39Z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0x010100D4DA829A13E1E34FA2538A07B58DAFDE</vt:lpwstr>
  </property>
</Properties>
</file>